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1" r:id="rId2"/>
    <p:sldId id="262" r:id="rId3"/>
    <p:sldId id="263" r:id="rId4"/>
    <p:sldId id="264" r:id="rId5"/>
    <p:sldId id="265" r:id="rId6"/>
    <p:sldId id="921" r:id="rId7"/>
    <p:sldId id="256" r:id="rId8"/>
    <p:sldId id="260" r:id="rId9"/>
    <p:sldId id="1014" r:id="rId10"/>
    <p:sldId id="271" r:id="rId11"/>
    <p:sldId id="922" r:id="rId12"/>
    <p:sldId id="1015" r:id="rId13"/>
    <p:sldId id="1029" r:id="rId14"/>
    <p:sldId id="1031" r:id="rId15"/>
    <p:sldId id="1032" r:id="rId16"/>
    <p:sldId id="1033" r:id="rId17"/>
    <p:sldId id="1036" r:id="rId18"/>
    <p:sldId id="1035" r:id="rId19"/>
    <p:sldId id="1010" r:id="rId20"/>
    <p:sldId id="258" r:id="rId21"/>
    <p:sldId id="257" r:id="rId22"/>
    <p:sldId id="259" r:id="rId23"/>
    <p:sldId id="1013" r:id="rId24"/>
    <p:sldId id="9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E35ECF-889A-4FB1-AC9A-266F75D7B3C4}"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59D337E6-0E9D-4D7C-8528-766666859574}">
      <dgm:prSet/>
      <dgm:spPr/>
      <dgm:t>
        <a:bodyPr/>
        <a:lstStyle/>
        <a:p>
          <a:r>
            <a:rPr lang="en-GB" noProof="0" dirty="0"/>
            <a:t>after 1 month all the symptoms started decreasing in all patient's case
</a:t>
          </a:r>
          <a:endParaRPr lang="en-US" noProof="0" dirty="0"/>
        </a:p>
      </dgm:t>
    </dgm:pt>
    <dgm:pt modelId="{031FC592-86DF-4C1B-AE84-A382F05CA68F}" type="parTrans" cxnId="{FBC787D6-9DF8-4FE1-8C2D-A20BC17EC276}">
      <dgm:prSet/>
      <dgm:spPr/>
      <dgm:t>
        <a:bodyPr/>
        <a:lstStyle/>
        <a:p>
          <a:endParaRPr lang="en-US"/>
        </a:p>
      </dgm:t>
    </dgm:pt>
    <dgm:pt modelId="{82D852A6-357F-4701-BC32-17EE0ADF8166}" type="sibTrans" cxnId="{FBC787D6-9DF8-4FE1-8C2D-A20BC17EC276}">
      <dgm:prSet phldrT="1" phldr="0"/>
      <dgm:spPr/>
      <dgm:t>
        <a:bodyPr/>
        <a:lstStyle/>
        <a:p>
          <a:r>
            <a:rPr lang="en-US"/>
            <a:t>1</a:t>
          </a:r>
          <a:endParaRPr lang="en-US" dirty="0"/>
        </a:p>
      </dgm:t>
    </dgm:pt>
    <dgm:pt modelId="{8BFAA659-8CDA-1944-94B9-A9BB34070BE6}">
      <dgm:prSet/>
      <dgm:spPr/>
      <dgm:t>
        <a:bodyPr/>
        <a:lstStyle/>
        <a:p>
          <a:r>
            <a:rPr lang="en-GB" noProof="0" dirty="0"/>
            <a:t>by the end of the 3rd month, significant improvement appeared, nearly all symptoms were gone. The control laboratory tests have shown normalized results!</a:t>
          </a:r>
          <a:endParaRPr lang="en-GB" dirty="0"/>
        </a:p>
      </dgm:t>
    </dgm:pt>
    <dgm:pt modelId="{F4E9D761-F1BD-5F47-BEFB-55D77959E4A2}" type="parTrans" cxnId="{5DFD152E-C6BE-1345-BE4F-6A9A71E29A0F}">
      <dgm:prSet/>
      <dgm:spPr/>
      <dgm:t>
        <a:bodyPr/>
        <a:lstStyle/>
        <a:p>
          <a:endParaRPr lang="en-GB"/>
        </a:p>
      </dgm:t>
    </dgm:pt>
    <dgm:pt modelId="{2B50FC10-26AA-C54D-BF67-44E0C0DB12CF}" type="sibTrans" cxnId="{5DFD152E-C6BE-1345-BE4F-6A9A71E29A0F}">
      <dgm:prSet phldrT="3" phldr="0"/>
      <dgm:spPr/>
      <dgm:t>
        <a:bodyPr/>
        <a:lstStyle/>
        <a:p>
          <a:r>
            <a:rPr lang="en-GB"/>
            <a:t>3</a:t>
          </a:r>
        </a:p>
      </dgm:t>
    </dgm:pt>
    <dgm:pt modelId="{28160E0D-07F8-A446-A143-9F72EFE2E1B3}">
      <dgm:prSet/>
      <dgm:spPr/>
      <dgm:t>
        <a:bodyPr/>
        <a:lstStyle/>
        <a:p>
          <a:pPr algn="l"/>
          <a:r>
            <a:rPr lang="en-GB" noProof="0" dirty="0"/>
            <a:t>by the end of the 2nd month, further improve-ment was experienced
</a:t>
          </a:r>
        </a:p>
      </dgm:t>
    </dgm:pt>
    <dgm:pt modelId="{343E2C6B-01BB-6E4B-9502-6A91DA857FE6}" type="sibTrans" cxnId="{41FA2B66-EF81-3C49-BE4C-FCCDC6AD93A0}">
      <dgm:prSet phldrT="2" phldr="0"/>
      <dgm:spPr/>
      <dgm:t>
        <a:bodyPr/>
        <a:lstStyle/>
        <a:p>
          <a:r>
            <a:rPr lang="en-GB"/>
            <a:t>2</a:t>
          </a:r>
        </a:p>
      </dgm:t>
    </dgm:pt>
    <dgm:pt modelId="{A0988004-B8A1-A149-813C-E38ADDBE9E05}" type="parTrans" cxnId="{41FA2B66-EF81-3C49-BE4C-FCCDC6AD93A0}">
      <dgm:prSet/>
      <dgm:spPr/>
      <dgm:t>
        <a:bodyPr/>
        <a:lstStyle/>
        <a:p>
          <a:endParaRPr lang="en-GB"/>
        </a:p>
      </dgm:t>
    </dgm:pt>
    <dgm:pt modelId="{D9BB6250-CFE4-7B44-9539-C6DB109652DA}" type="pres">
      <dgm:prSet presAssocID="{3DE35ECF-889A-4FB1-AC9A-266F75D7B3C4}" presName="Name0" presStyleCnt="0">
        <dgm:presLayoutVars>
          <dgm:animLvl val="lvl"/>
          <dgm:resizeHandles val="exact"/>
        </dgm:presLayoutVars>
      </dgm:prSet>
      <dgm:spPr/>
    </dgm:pt>
    <dgm:pt modelId="{FFB11AAA-6FF4-584A-ACAA-13BE3D537393}" type="pres">
      <dgm:prSet presAssocID="{59D337E6-0E9D-4D7C-8528-766666859574}" presName="compositeNode" presStyleCnt="0">
        <dgm:presLayoutVars>
          <dgm:bulletEnabled val="1"/>
        </dgm:presLayoutVars>
      </dgm:prSet>
      <dgm:spPr/>
    </dgm:pt>
    <dgm:pt modelId="{9F3AEB5D-BB99-3348-BC1C-A3F9DD3E2F55}" type="pres">
      <dgm:prSet presAssocID="{59D337E6-0E9D-4D7C-8528-766666859574}" presName="bgRect" presStyleLbl="bgAccFollowNode1" presStyleIdx="0" presStyleCnt="3" custLinFactNeighborY="-2298"/>
      <dgm:spPr/>
    </dgm:pt>
    <dgm:pt modelId="{491D3484-CA7E-6340-90C3-197ED84B2892}" type="pres">
      <dgm:prSet presAssocID="{82D852A6-357F-4701-BC32-17EE0ADF8166}" presName="sibTransNodeCircle" presStyleLbl="alignNode1" presStyleIdx="0" presStyleCnt="6">
        <dgm:presLayoutVars>
          <dgm:chMax val="0"/>
          <dgm:bulletEnabled/>
        </dgm:presLayoutVars>
      </dgm:prSet>
      <dgm:spPr/>
    </dgm:pt>
    <dgm:pt modelId="{F6191082-9C20-5846-B579-CE1FB5F07454}" type="pres">
      <dgm:prSet presAssocID="{59D337E6-0E9D-4D7C-8528-766666859574}" presName="bottomLine" presStyleLbl="alignNode1" presStyleIdx="1" presStyleCnt="6">
        <dgm:presLayoutVars/>
      </dgm:prSet>
      <dgm:spPr/>
    </dgm:pt>
    <dgm:pt modelId="{1EB1084B-3B51-F147-881F-DA6E7FB481A0}" type="pres">
      <dgm:prSet presAssocID="{59D337E6-0E9D-4D7C-8528-766666859574}" presName="nodeText" presStyleLbl="bgAccFollowNode1" presStyleIdx="0" presStyleCnt="3">
        <dgm:presLayoutVars>
          <dgm:bulletEnabled val="1"/>
        </dgm:presLayoutVars>
      </dgm:prSet>
      <dgm:spPr/>
    </dgm:pt>
    <dgm:pt modelId="{16C5BC9C-DF43-A943-8B6E-7DC6FBD2F3E3}" type="pres">
      <dgm:prSet presAssocID="{82D852A6-357F-4701-BC32-17EE0ADF8166}" presName="sibTrans" presStyleCnt="0"/>
      <dgm:spPr/>
    </dgm:pt>
    <dgm:pt modelId="{C9908405-D445-974F-88CF-562077F32204}" type="pres">
      <dgm:prSet presAssocID="{28160E0D-07F8-A446-A143-9F72EFE2E1B3}" presName="compositeNode" presStyleCnt="0">
        <dgm:presLayoutVars>
          <dgm:bulletEnabled val="1"/>
        </dgm:presLayoutVars>
      </dgm:prSet>
      <dgm:spPr/>
    </dgm:pt>
    <dgm:pt modelId="{EB8A56EB-8E50-644E-B610-E638F6731C8E}" type="pres">
      <dgm:prSet presAssocID="{28160E0D-07F8-A446-A143-9F72EFE2E1B3}" presName="bgRect" presStyleLbl="bgAccFollowNode1" presStyleIdx="1" presStyleCnt="3"/>
      <dgm:spPr/>
    </dgm:pt>
    <dgm:pt modelId="{8BCF149E-98F8-3147-88F8-4356E186F288}" type="pres">
      <dgm:prSet presAssocID="{343E2C6B-01BB-6E4B-9502-6A91DA857FE6}" presName="sibTransNodeCircle" presStyleLbl="alignNode1" presStyleIdx="2" presStyleCnt="6">
        <dgm:presLayoutVars>
          <dgm:chMax val="0"/>
          <dgm:bulletEnabled/>
        </dgm:presLayoutVars>
      </dgm:prSet>
      <dgm:spPr/>
    </dgm:pt>
    <dgm:pt modelId="{A7F40434-CA7A-5540-86A9-A80676B69E11}" type="pres">
      <dgm:prSet presAssocID="{28160E0D-07F8-A446-A143-9F72EFE2E1B3}" presName="bottomLine" presStyleLbl="alignNode1" presStyleIdx="3" presStyleCnt="6">
        <dgm:presLayoutVars/>
      </dgm:prSet>
      <dgm:spPr/>
    </dgm:pt>
    <dgm:pt modelId="{B75947C0-7035-2249-9794-DA9351FA60B1}" type="pres">
      <dgm:prSet presAssocID="{28160E0D-07F8-A446-A143-9F72EFE2E1B3}" presName="nodeText" presStyleLbl="bgAccFollowNode1" presStyleIdx="1" presStyleCnt="3">
        <dgm:presLayoutVars>
          <dgm:bulletEnabled val="1"/>
        </dgm:presLayoutVars>
      </dgm:prSet>
      <dgm:spPr/>
    </dgm:pt>
    <dgm:pt modelId="{68174BFD-BC1D-3D42-AF8A-57113E073179}" type="pres">
      <dgm:prSet presAssocID="{343E2C6B-01BB-6E4B-9502-6A91DA857FE6}" presName="sibTrans" presStyleCnt="0"/>
      <dgm:spPr/>
    </dgm:pt>
    <dgm:pt modelId="{0C772249-A606-6D48-90B9-8597ABA39446}" type="pres">
      <dgm:prSet presAssocID="{8BFAA659-8CDA-1944-94B9-A9BB34070BE6}" presName="compositeNode" presStyleCnt="0">
        <dgm:presLayoutVars>
          <dgm:bulletEnabled val="1"/>
        </dgm:presLayoutVars>
      </dgm:prSet>
      <dgm:spPr/>
    </dgm:pt>
    <dgm:pt modelId="{0191BB05-EE2B-974E-96D6-B972C824FA33}" type="pres">
      <dgm:prSet presAssocID="{8BFAA659-8CDA-1944-94B9-A9BB34070BE6}" presName="bgRect" presStyleLbl="bgAccFollowNode1" presStyleIdx="2" presStyleCnt="3" custLinFactNeighborY="-2298"/>
      <dgm:spPr/>
    </dgm:pt>
    <dgm:pt modelId="{A3C180BC-B590-B74B-B10E-81078ABB2F80}" type="pres">
      <dgm:prSet presAssocID="{2B50FC10-26AA-C54D-BF67-44E0C0DB12CF}" presName="sibTransNodeCircle" presStyleLbl="alignNode1" presStyleIdx="4" presStyleCnt="6">
        <dgm:presLayoutVars>
          <dgm:chMax val="0"/>
          <dgm:bulletEnabled/>
        </dgm:presLayoutVars>
      </dgm:prSet>
      <dgm:spPr/>
    </dgm:pt>
    <dgm:pt modelId="{A38F6718-B1C0-A047-B2F5-5476F70DE262}" type="pres">
      <dgm:prSet presAssocID="{8BFAA659-8CDA-1944-94B9-A9BB34070BE6}" presName="bottomLine" presStyleLbl="alignNode1" presStyleIdx="5" presStyleCnt="6">
        <dgm:presLayoutVars/>
      </dgm:prSet>
      <dgm:spPr/>
    </dgm:pt>
    <dgm:pt modelId="{C7D61FA2-D43B-CB44-8904-A4BA297CA7AB}" type="pres">
      <dgm:prSet presAssocID="{8BFAA659-8CDA-1944-94B9-A9BB34070BE6}" presName="nodeText" presStyleLbl="bgAccFollowNode1" presStyleIdx="2" presStyleCnt="3">
        <dgm:presLayoutVars>
          <dgm:bulletEnabled val="1"/>
        </dgm:presLayoutVars>
      </dgm:prSet>
      <dgm:spPr/>
    </dgm:pt>
  </dgm:ptLst>
  <dgm:cxnLst>
    <dgm:cxn modelId="{988EF511-5E9C-FD4A-8E19-8C9224FBA15C}" type="presOf" srcId="{2B50FC10-26AA-C54D-BF67-44E0C0DB12CF}" destId="{A3C180BC-B590-B74B-B10E-81078ABB2F80}" srcOrd="0" destOrd="0" presId="urn:microsoft.com/office/officeart/2016/7/layout/BasicLinearProcessNumbered"/>
    <dgm:cxn modelId="{A05E481D-A4ED-9A4B-85A1-760DCD4ECD5E}" type="presOf" srcId="{343E2C6B-01BB-6E4B-9502-6A91DA857FE6}" destId="{8BCF149E-98F8-3147-88F8-4356E186F288}" srcOrd="0" destOrd="0" presId="urn:microsoft.com/office/officeart/2016/7/layout/BasicLinearProcessNumbered"/>
    <dgm:cxn modelId="{2CF79428-D6F5-3649-A529-3534E294E694}" type="presOf" srcId="{82D852A6-357F-4701-BC32-17EE0ADF8166}" destId="{491D3484-CA7E-6340-90C3-197ED84B2892}" srcOrd="0" destOrd="0" presId="urn:microsoft.com/office/officeart/2016/7/layout/BasicLinearProcessNumbered"/>
    <dgm:cxn modelId="{5DFD152E-C6BE-1345-BE4F-6A9A71E29A0F}" srcId="{3DE35ECF-889A-4FB1-AC9A-266F75D7B3C4}" destId="{8BFAA659-8CDA-1944-94B9-A9BB34070BE6}" srcOrd="2" destOrd="0" parTransId="{F4E9D761-F1BD-5F47-BEFB-55D77959E4A2}" sibTransId="{2B50FC10-26AA-C54D-BF67-44E0C0DB12CF}"/>
    <dgm:cxn modelId="{AFC23B32-6B6E-8A4C-B528-6B7EA45DA269}" type="presOf" srcId="{8BFAA659-8CDA-1944-94B9-A9BB34070BE6}" destId="{C7D61FA2-D43B-CB44-8904-A4BA297CA7AB}" srcOrd="1" destOrd="0" presId="urn:microsoft.com/office/officeart/2016/7/layout/BasicLinearProcessNumbered"/>
    <dgm:cxn modelId="{0A5AE14A-A489-3F4F-ADF3-DDA590F35C5C}" type="presOf" srcId="{59D337E6-0E9D-4D7C-8528-766666859574}" destId="{9F3AEB5D-BB99-3348-BC1C-A3F9DD3E2F55}" srcOrd="0" destOrd="0" presId="urn:microsoft.com/office/officeart/2016/7/layout/BasicLinearProcessNumbered"/>
    <dgm:cxn modelId="{F49AD659-F6E6-DA49-BFCC-3215552B21D2}" type="presOf" srcId="{8BFAA659-8CDA-1944-94B9-A9BB34070BE6}" destId="{0191BB05-EE2B-974E-96D6-B972C824FA33}" srcOrd="0" destOrd="0" presId="urn:microsoft.com/office/officeart/2016/7/layout/BasicLinearProcessNumbered"/>
    <dgm:cxn modelId="{41FA2B66-EF81-3C49-BE4C-FCCDC6AD93A0}" srcId="{3DE35ECF-889A-4FB1-AC9A-266F75D7B3C4}" destId="{28160E0D-07F8-A446-A143-9F72EFE2E1B3}" srcOrd="1" destOrd="0" parTransId="{A0988004-B8A1-A149-813C-E38ADDBE9E05}" sibTransId="{343E2C6B-01BB-6E4B-9502-6A91DA857FE6}"/>
    <dgm:cxn modelId="{AA1E4286-6847-5A4F-A3A6-95A8F184E305}" type="presOf" srcId="{28160E0D-07F8-A446-A143-9F72EFE2E1B3}" destId="{EB8A56EB-8E50-644E-B610-E638F6731C8E}" srcOrd="0" destOrd="0" presId="urn:microsoft.com/office/officeart/2016/7/layout/BasicLinearProcessNumbered"/>
    <dgm:cxn modelId="{E0150887-2760-494B-A4F9-9FCA52F2BC34}" type="presOf" srcId="{3DE35ECF-889A-4FB1-AC9A-266F75D7B3C4}" destId="{D9BB6250-CFE4-7B44-9539-C6DB109652DA}" srcOrd="0" destOrd="0" presId="urn:microsoft.com/office/officeart/2016/7/layout/BasicLinearProcessNumbered"/>
    <dgm:cxn modelId="{F75C779E-41F2-034A-8FDA-A92D566B16DE}" type="presOf" srcId="{59D337E6-0E9D-4D7C-8528-766666859574}" destId="{1EB1084B-3B51-F147-881F-DA6E7FB481A0}" srcOrd="1" destOrd="0" presId="urn:microsoft.com/office/officeart/2016/7/layout/BasicLinearProcessNumbered"/>
    <dgm:cxn modelId="{FBC787D6-9DF8-4FE1-8C2D-A20BC17EC276}" srcId="{3DE35ECF-889A-4FB1-AC9A-266F75D7B3C4}" destId="{59D337E6-0E9D-4D7C-8528-766666859574}" srcOrd="0" destOrd="0" parTransId="{031FC592-86DF-4C1B-AE84-A382F05CA68F}" sibTransId="{82D852A6-357F-4701-BC32-17EE0ADF8166}"/>
    <dgm:cxn modelId="{D66A4FE5-E7C6-A344-8ED5-957C78D616A5}" type="presOf" srcId="{28160E0D-07F8-A446-A143-9F72EFE2E1B3}" destId="{B75947C0-7035-2249-9794-DA9351FA60B1}" srcOrd="1" destOrd="0" presId="urn:microsoft.com/office/officeart/2016/7/layout/BasicLinearProcessNumbered"/>
    <dgm:cxn modelId="{34695021-D1CE-0442-86AB-85204CA14928}" type="presParOf" srcId="{D9BB6250-CFE4-7B44-9539-C6DB109652DA}" destId="{FFB11AAA-6FF4-584A-ACAA-13BE3D537393}" srcOrd="0" destOrd="0" presId="urn:microsoft.com/office/officeart/2016/7/layout/BasicLinearProcessNumbered"/>
    <dgm:cxn modelId="{82E2BC52-7CC1-C841-9F1D-0AD2E82672F9}" type="presParOf" srcId="{FFB11AAA-6FF4-584A-ACAA-13BE3D537393}" destId="{9F3AEB5D-BB99-3348-BC1C-A3F9DD3E2F55}" srcOrd="0" destOrd="0" presId="urn:microsoft.com/office/officeart/2016/7/layout/BasicLinearProcessNumbered"/>
    <dgm:cxn modelId="{1BBF1E46-0534-F84C-88EF-D2E9B76F1156}" type="presParOf" srcId="{FFB11AAA-6FF4-584A-ACAA-13BE3D537393}" destId="{491D3484-CA7E-6340-90C3-197ED84B2892}" srcOrd="1" destOrd="0" presId="urn:microsoft.com/office/officeart/2016/7/layout/BasicLinearProcessNumbered"/>
    <dgm:cxn modelId="{2D5054C7-A234-484E-BB60-1DA7E4E307E0}" type="presParOf" srcId="{FFB11AAA-6FF4-584A-ACAA-13BE3D537393}" destId="{F6191082-9C20-5846-B579-CE1FB5F07454}" srcOrd="2" destOrd="0" presId="urn:microsoft.com/office/officeart/2016/7/layout/BasicLinearProcessNumbered"/>
    <dgm:cxn modelId="{AAB813CE-B151-0841-8DD1-C3AE20D8C9E8}" type="presParOf" srcId="{FFB11AAA-6FF4-584A-ACAA-13BE3D537393}" destId="{1EB1084B-3B51-F147-881F-DA6E7FB481A0}" srcOrd="3" destOrd="0" presId="urn:microsoft.com/office/officeart/2016/7/layout/BasicLinearProcessNumbered"/>
    <dgm:cxn modelId="{6AD1C20C-A3FC-AB4E-9E9B-8D67207D90A5}" type="presParOf" srcId="{D9BB6250-CFE4-7B44-9539-C6DB109652DA}" destId="{16C5BC9C-DF43-A943-8B6E-7DC6FBD2F3E3}" srcOrd="1" destOrd="0" presId="urn:microsoft.com/office/officeart/2016/7/layout/BasicLinearProcessNumbered"/>
    <dgm:cxn modelId="{CFBAFE9B-2BB8-0C46-9773-5F2B81E34648}" type="presParOf" srcId="{D9BB6250-CFE4-7B44-9539-C6DB109652DA}" destId="{C9908405-D445-974F-88CF-562077F32204}" srcOrd="2" destOrd="0" presId="urn:microsoft.com/office/officeart/2016/7/layout/BasicLinearProcessNumbered"/>
    <dgm:cxn modelId="{E1505E69-F97F-164C-A86A-D4903EA5C8F0}" type="presParOf" srcId="{C9908405-D445-974F-88CF-562077F32204}" destId="{EB8A56EB-8E50-644E-B610-E638F6731C8E}" srcOrd="0" destOrd="0" presId="urn:microsoft.com/office/officeart/2016/7/layout/BasicLinearProcessNumbered"/>
    <dgm:cxn modelId="{D05DC315-9874-6249-9C75-E5D91AAA7C63}" type="presParOf" srcId="{C9908405-D445-974F-88CF-562077F32204}" destId="{8BCF149E-98F8-3147-88F8-4356E186F288}" srcOrd="1" destOrd="0" presId="urn:microsoft.com/office/officeart/2016/7/layout/BasicLinearProcessNumbered"/>
    <dgm:cxn modelId="{4C1B511D-04F6-5640-895A-1F47DAA6A6AB}" type="presParOf" srcId="{C9908405-D445-974F-88CF-562077F32204}" destId="{A7F40434-CA7A-5540-86A9-A80676B69E11}" srcOrd="2" destOrd="0" presId="urn:microsoft.com/office/officeart/2016/7/layout/BasicLinearProcessNumbered"/>
    <dgm:cxn modelId="{67EE601C-414B-394D-9670-80AA5D7F30B4}" type="presParOf" srcId="{C9908405-D445-974F-88CF-562077F32204}" destId="{B75947C0-7035-2249-9794-DA9351FA60B1}" srcOrd="3" destOrd="0" presId="urn:microsoft.com/office/officeart/2016/7/layout/BasicLinearProcessNumbered"/>
    <dgm:cxn modelId="{3B9E9E07-5A5A-E448-9586-0230F6A1D93D}" type="presParOf" srcId="{D9BB6250-CFE4-7B44-9539-C6DB109652DA}" destId="{68174BFD-BC1D-3D42-AF8A-57113E073179}" srcOrd="3" destOrd="0" presId="urn:microsoft.com/office/officeart/2016/7/layout/BasicLinearProcessNumbered"/>
    <dgm:cxn modelId="{868D7D21-6365-1E4E-AB4F-D9CF7051F867}" type="presParOf" srcId="{D9BB6250-CFE4-7B44-9539-C6DB109652DA}" destId="{0C772249-A606-6D48-90B9-8597ABA39446}" srcOrd="4" destOrd="0" presId="urn:microsoft.com/office/officeart/2016/7/layout/BasicLinearProcessNumbered"/>
    <dgm:cxn modelId="{168A24FD-70B0-FB48-8104-7B6A2B76CDA2}" type="presParOf" srcId="{0C772249-A606-6D48-90B9-8597ABA39446}" destId="{0191BB05-EE2B-974E-96D6-B972C824FA33}" srcOrd="0" destOrd="0" presId="urn:microsoft.com/office/officeart/2016/7/layout/BasicLinearProcessNumbered"/>
    <dgm:cxn modelId="{3ACB54F5-421E-B448-B257-627D9E9D6CAD}" type="presParOf" srcId="{0C772249-A606-6D48-90B9-8597ABA39446}" destId="{A3C180BC-B590-B74B-B10E-81078ABB2F80}" srcOrd="1" destOrd="0" presId="urn:microsoft.com/office/officeart/2016/7/layout/BasicLinearProcessNumbered"/>
    <dgm:cxn modelId="{27AD8D01-8148-3F4A-BCF8-1906DF822E69}" type="presParOf" srcId="{0C772249-A606-6D48-90B9-8597ABA39446}" destId="{A38F6718-B1C0-A047-B2F5-5476F70DE262}" srcOrd="2" destOrd="0" presId="urn:microsoft.com/office/officeart/2016/7/layout/BasicLinearProcessNumbered"/>
    <dgm:cxn modelId="{5BF3E1CD-C814-AE4C-8BDF-0DE6DC21FD14}" type="presParOf" srcId="{0C772249-A606-6D48-90B9-8597ABA39446}" destId="{C7D61FA2-D43B-CB44-8904-A4BA297CA7AB}"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AEB5D-BB99-3348-BC1C-A3F9DD3E2F55}">
      <dsp:nvSpPr>
        <dsp:cNvPr id="0" name=""/>
        <dsp:cNvSpPr/>
      </dsp:nvSpPr>
      <dsp:spPr>
        <a:xfrm>
          <a:off x="0"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GB" sz="1900" kern="1200" noProof="0" dirty="0"/>
            <a:t>after 1 month all the symptoms started decreasing in all patient's case
</a:t>
          </a:r>
          <a:endParaRPr lang="en-US" sz="1900" kern="1200" noProof="0" dirty="0"/>
        </a:p>
      </dsp:txBody>
      <dsp:txXfrm>
        <a:off x="0" y="1653508"/>
        <a:ext cx="3286125" cy="2610802"/>
      </dsp:txXfrm>
    </dsp:sp>
    <dsp:sp modelId="{491D3484-CA7E-6340-90C3-197ED84B2892}">
      <dsp:nvSpPr>
        <dsp:cNvPr id="0" name=""/>
        <dsp:cNvSpPr/>
      </dsp:nvSpPr>
      <dsp:spPr>
        <a:xfrm>
          <a:off x="990361"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181533" y="626305"/>
        <a:ext cx="923057" cy="923057"/>
      </dsp:txXfrm>
    </dsp:sp>
    <dsp:sp modelId="{F6191082-9C20-5846-B579-CE1FB5F07454}">
      <dsp:nvSpPr>
        <dsp:cNvPr id="0" name=""/>
        <dsp:cNvSpPr/>
      </dsp:nvSpPr>
      <dsp:spPr>
        <a:xfrm>
          <a:off x="0"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A56EB-8E50-644E-B610-E638F6731C8E}">
      <dsp:nvSpPr>
        <dsp:cNvPr id="0" name=""/>
        <dsp:cNvSpPr/>
      </dsp:nvSpPr>
      <dsp:spPr>
        <a:xfrm>
          <a:off x="3614737"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GB" sz="1900" kern="1200" noProof="0" dirty="0"/>
            <a:t>by the end of the 2nd month, further improve-ment was experienced
</a:t>
          </a:r>
        </a:p>
      </dsp:txBody>
      <dsp:txXfrm>
        <a:off x="3614737" y="1653508"/>
        <a:ext cx="3286125" cy="2610802"/>
      </dsp:txXfrm>
    </dsp:sp>
    <dsp:sp modelId="{8BCF149E-98F8-3147-88F8-4356E186F288}">
      <dsp:nvSpPr>
        <dsp:cNvPr id="0" name=""/>
        <dsp:cNvSpPr/>
      </dsp:nvSpPr>
      <dsp:spPr>
        <a:xfrm>
          <a:off x="4605099"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GB" sz="4800" kern="1200"/>
            <a:t>2</a:t>
          </a:r>
        </a:p>
      </dsp:txBody>
      <dsp:txXfrm>
        <a:off x="4796271" y="626305"/>
        <a:ext cx="923057" cy="923057"/>
      </dsp:txXfrm>
    </dsp:sp>
    <dsp:sp modelId="{A7F40434-CA7A-5540-86A9-A80676B69E11}">
      <dsp:nvSpPr>
        <dsp:cNvPr id="0" name=""/>
        <dsp:cNvSpPr/>
      </dsp:nvSpPr>
      <dsp:spPr>
        <a:xfrm>
          <a:off x="3614737"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1BB05-EE2B-974E-96D6-B972C824FA33}">
      <dsp:nvSpPr>
        <dsp:cNvPr id="0" name=""/>
        <dsp:cNvSpPr/>
      </dsp:nvSpPr>
      <dsp:spPr>
        <a:xfrm>
          <a:off x="7229475"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GB" sz="1900" kern="1200" noProof="0" dirty="0"/>
            <a:t>by the end of the 3rd month, significant improvement appeared, nearly all symptoms were gone. The control laboratory tests have shown normalized results!</a:t>
          </a:r>
          <a:endParaRPr lang="en-GB" sz="1900" kern="1200" dirty="0"/>
        </a:p>
      </dsp:txBody>
      <dsp:txXfrm>
        <a:off x="7229475" y="1653508"/>
        <a:ext cx="3286125" cy="2610802"/>
      </dsp:txXfrm>
    </dsp:sp>
    <dsp:sp modelId="{A3C180BC-B590-B74B-B10E-81078ABB2F80}">
      <dsp:nvSpPr>
        <dsp:cNvPr id="0" name=""/>
        <dsp:cNvSpPr/>
      </dsp:nvSpPr>
      <dsp:spPr>
        <a:xfrm>
          <a:off x="8219836"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GB" sz="4800" kern="1200"/>
            <a:t>3</a:t>
          </a:r>
        </a:p>
      </dsp:txBody>
      <dsp:txXfrm>
        <a:off x="8411008" y="626305"/>
        <a:ext cx="923057" cy="923057"/>
      </dsp:txXfrm>
    </dsp:sp>
    <dsp:sp modelId="{A38F6718-B1C0-A047-B2F5-5476F70DE262}">
      <dsp:nvSpPr>
        <dsp:cNvPr id="0" name=""/>
        <dsp:cNvSpPr/>
      </dsp:nvSpPr>
      <dsp:spPr>
        <a:xfrm>
          <a:off x="7229475"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508C7-95DF-1F47-8E5A-3200863597CC}"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4437E-DD7C-6940-8855-462CF1C171D1}" type="slidenum">
              <a:rPr lang="en-US" smtClean="0"/>
              <a:t>‹#›</a:t>
            </a:fld>
            <a:endParaRPr lang="en-US"/>
          </a:p>
        </p:txBody>
      </p:sp>
    </p:spTree>
    <p:extLst>
      <p:ext uri="{BB962C8B-B14F-4D97-AF65-F5344CB8AC3E}">
        <p14:creationId xmlns:p14="http://schemas.microsoft.com/office/powerpoint/2010/main" val="1145317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Good morning, good afternoon, good evening…wherever you are in the world this is Dr. Dori Naerbo and I am your host on today’s call.  For those of you who do not know me…I am a clinical researcher and author of several books.  </a:t>
            </a:r>
          </a:p>
          <a:p>
            <a:endParaRPr/>
          </a:p>
          <a:p>
            <a:endParaRPr/>
          </a:p>
          <a:p>
            <a:endParaRPr/>
          </a:p>
          <a:p>
            <a:endParaRPr/>
          </a:p>
          <a:p>
            <a:endParaRPr/>
          </a:p>
          <a:p>
            <a:endParaRPr/>
          </a:p>
          <a:p>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endParaRPr/>
          </a:p>
          <a:p>
            <a:endParaRP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lang="en-US" dirty="0"/>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p>
          <a:p>
            <a:endParaRPr lang="en-US"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6</a:t>
            </a:fld>
            <a:endParaRPr lang="en-US"/>
          </a:p>
        </p:txBody>
      </p:sp>
    </p:spTree>
    <p:extLst>
      <p:ext uri="{BB962C8B-B14F-4D97-AF65-F5344CB8AC3E}">
        <p14:creationId xmlns:p14="http://schemas.microsoft.com/office/powerpoint/2010/main" val="79241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24</a:t>
            </a:fld>
            <a:endParaRPr lang="en-US"/>
          </a:p>
        </p:txBody>
      </p:sp>
    </p:spTree>
    <p:extLst>
      <p:ext uri="{BB962C8B-B14F-4D97-AF65-F5344CB8AC3E}">
        <p14:creationId xmlns:p14="http://schemas.microsoft.com/office/powerpoint/2010/main" val="402502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45C1-BA1B-E944-94B1-273079071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7ECE1F-DD2F-9840-BAEE-414ACF873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A124E9-853C-944D-936D-D5EDAC99E05A}"/>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5" name="Footer Placeholder 4">
            <a:extLst>
              <a:ext uri="{FF2B5EF4-FFF2-40B4-BE49-F238E27FC236}">
                <a16:creationId xmlns:a16="http://schemas.microsoft.com/office/drawing/2014/main" id="{A93476FA-7102-9D4C-8C63-E7AB33C69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F1B6A-1D6B-3B40-9320-A0D20F54DF1E}"/>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25609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3BF6-76E1-FD42-878B-F2EFD7A678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B4607B-4B7E-0940-A616-CA84E632D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A3A40-CAEB-F24B-AF51-0D1A511A688B}"/>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5" name="Footer Placeholder 4">
            <a:extLst>
              <a:ext uri="{FF2B5EF4-FFF2-40B4-BE49-F238E27FC236}">
                <a16:creationId xmlns:a16="http://schemas.microsoft.com/office/drawing/2014/main" id="{596A7DBC-3361-C744-8A23-5DD405A49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38CE2-1364-8C4A-AD52-A6011CFFECD3}"/>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3625995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89FCA-AFF2-BD46-9198-11DC51E471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05D1E4-743C-A146-AE37-DEC8BCA4E0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CEB7F-B4C7-2341-B9E2-FDE49C47120A}"/>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5" name="Footer Placeholder 4">
            <a:extLst>
              <a:ext uri="{FF2B5EF4-FFF2-40B4-BE49-F238E27FC236}">
                <a16:creationId xmlns:a16="http://schemas.microsoft.com/office/drawing/2014/main" id="{0BE36AA8-9E80-314D-9BDB-31158EE0D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0DD73-D675-B242-A8C1-37BABAC48A15}"/>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750838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818259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6DB2-EFEE-A440-B862-9F385786D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55BDC6-0E5B-9F4C-ABFE-DA2FA26B01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B3BB7-028B-D240-8829-17B820AB17C4}"/>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5" name="Footer Placeholder 4">
            <a:extLst>
              <a:ext uri="{FF2B5EF4-FFF2-40B4-BE49-F238E27FC236}">
                <a16:creationId xmlns:a16="http://schemas.microsoft.com/office/drawing/2014/main" id="{D65F8B02-3D3A-E24E-9ED9-41F821A5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78C71-423C-3349-A91A-9FEB8F3B36AB}"/>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72295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1586A-12DB-634B-A4B2-7DDADD30B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9EEB0-85D3-D04C-8DEF-83003C986A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8045C-9871-584F-A5C5-30FC85305CC5}"/>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5" name="Footer Placeholder 4">
            <a:extLst>
              <a:ext uri="{FF2B5EF4-FFF2-40B4-BE49-F238E27FC236}">
                <a16:creationId xmlns:a16="http://schemas.microsoft.com/office/drawing/2014/main" id="{733FDEA3-8E8B-B44D-8399-3A0DBBE40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2BA4E-7713-A04B-8914-8F232CC56A5C}"/>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300718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618A-4CBF-7D4C-A893-83687E655F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F8632-E27C-0A42-A307-3598CD869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B055F-D317-7A4D-8382-D9FCBA0157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02808D-532C-5848-BFDC-BCBBD3252322}"/>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6" name="Footer Placeholder 5">
            <a:extLst>
              <a:ext uri="{FF2B5EF4-FFF2-40B4-BE49-F238E27FC236}">
                <a16:creationId xmlns:a16="http://schemas.microsoft.com/office/drawing/2014/main" id="{DF1A42DC-0354-AA46-8C0B-F3697C56A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6D61E-D654-EB45-8695-678CB4820DA8}"/>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354757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068F-83F3-1D4A-B4C9-5061C8DE94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F34A59-2D51-DA4F-8DF2-063D7E72B9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E02B39-72C7-3948-9911-EF28BB5DB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9B5F81-E58A-804A-B316-042F004C4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27183-38DC-E94C-9E7B-AFBE10AFDC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620D60-20BE-3641-97D9-45D006BF3D34}"/>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8" name="Footer Placeholder 7">
            <a:extLst>
              <a:ext uri="{FF2B5EF4-FFF2-40B4-BE49-F238E27FC236}">
                <a16:creationId xmlns:a16="http://schemas.microsoft.com/office/drawing/2014/main" id="{E9078055-6BBF-AC43-A067-3041A1E06C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C2B26-13B5-9E40-9470-1EDA9E4FF7C5}"/>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348367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9214-FDAE-0143-8589-93BDBAD1FB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20B634-96D6-644C-8002-B7BDFB46028C}"/>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4" name="Footer Placeholder 3">
            <a:extLst>
              <a:ext uri="{FF2B5EF4-FFF2-40B4-BE49-F238E27FC236}">
                <a16:creationId xmlns:a16="http://schemas.microsoft.com/office/drawing/2014/main" id="{CED53C84-5F14-6A43-A164-F5439E8054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89CEA4-52EA-7F41-A152-14AFDF32FBC3}"/>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215506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2B7EE-D687-554A-8AA2-5DE888487FCB}"/>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3" name="Footer Placeholder 2">
            <a:extLst>
              <a:ext uri="{FF2B5EF4-FFF2-40B4-BE49-F238E27FC236}">
                <a16:creationId xmlns:a16="http://schemas.microsoft.com/office/drawing/2014/main" id="{B43CD2CE-4003-074E-8BB3-BF24B033EC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FDC02A-9893-CC40-BF91-54180472E494}"/>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286004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EEDF-A6CC-D245-B89F-F596DB1C2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DD2713-E1F2-1747-8EEA-BA4AA78197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278A3-7F87-2542-BD31-EC03A14D3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4CBF6-254D-EB40-A106-444C07DCF23C}"/>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6" name="Footer Placeholder 5">
            <a:extLst>
              <a:ext uri="{FF2B5EF4-FFF2-40B4-BE49-F238E27FC236}">
                <a16:creationId xmlns:a16="http://schemas.microsoft.com/office/drawing/2014/main" id="{6C1B0A25-07AD-8E47-9DB2-664C0AFC4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A21B3-ED7D-2146-8573-B744F0F693DE}"/>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309811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58D8-815A-E14C-ACE0-E563B7509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231AD-131C-E54B-8969-565892AC3D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E03E8C-030C-4C42-8BEA-BB31DB9ED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892F0-426A-D54C-B4B2-E049210B64F0}"/>
              </a:ext>
            </a:extLst>
          </p:cNvPr>
          <p:cNvSpPr>
            <a:spLocks noGrp="1"/>
          </p:cNvSpPr>
          <p:nvPr>
            <p:ph type="dt" sz="half" idx="10"/>
          </p:nvPr>
        </p:nvSpPr>
        <p:spPr/>
        <p:txBody>
          <a:bodyPr/>
          <a:lstStyle/>
          <a:p>
            <a:fld id="{C5F6DFD7-FF1E-244D-B55D-C7738DBCD1F9}" type="datetimeFigureOut">
              <a:rPr lang="en-US" smtClean="0"/>
              <a:t>9/8/22</a:t>
            </a:fld>
            <a:endParaRPr lang="en-US"/>
          </a:p>
        </p:txBody>
      </p:sp>
      <p:sp>
        <p:nvSpPr>
          <p:cNvPr id="6" name="Footer Placeholder 5">
            <a:extLst>
              <a:ext uri="{FF2B5EF4-FFF2-40B4-BE49-F238E27FC236}">
                <a16:creationId xmlns:a16="http://schemas.microsoft.com/office/drawing/2014/main" id="{318C6209-2D84-4545-A89E-01DD02730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6C05D-A799-2C42-ABD2-57D4EB5FFDCF}"/>
              </a:ext>
            </a:extLst>
          </p:cNvPr>
          <p:cNvSpPr>
            <a:spLocks noGrp="1"/>
          </p:cNvSpPr>
          <p:nvPr>
            <p:ph type="sldNum" sz="quarter" idx="12"/>
          </p:nvPr>
        </p:nvSpPr>
        <p:spPr/>
        <p:txBody>
          <a:bodyPr/>
          <a:lstStyle/>
          <a:p>
            <a:fld id="{7C1774BD-B02C-784B-903B-17C123639095}" type="slidenum">
              <a:rPr lang="en-US" smtClean="0"/>
              <a:t>‹#›</a:t>
            </a:fld>
            <a:endParaRPr lang="en-US"/>
          </a:p>
        </p:txBody>
      </p:sp>
    </p:spTree>
    <p:extLst>
      <p:ext uri="{BB962C8B-B14F-4D97-AF65-F5344CB8AC3E}">
        <p14:creationId xmlns:p14="http://schemas.microsoft.com/office/powerpoint/2010/main" val="396684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51D76-FFC4-174D-BCB3-8AA9F89E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B49714-2FA2-694D-84EC-FCF8EB873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79AAE-7A26-0C46-A7FD-D061603C1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6DFD7-FF1E-244D-B55D-C7738DBCD1F9}" type="datetimeFigureOut">
              <a:rPr lang="en-US" smtClean="0"/>
              <a:t>9/8/22</a:t>
            </a:fld>
            <a:endParaRPr lang="en-US"/>
          </a:p>
        </p:txBody>
      </p:sp>
      <p:sp>
        <p:nvSpPr>
          <p:cNvPr id="5" name="Footer Placeholder 4">
            <a:extLst>
              <a:ext uri="{FF2B5EF4-FFF2-40B4-BE49-F238E27FC236}">
                <a16:creationId xmlns:a16="http://schemas.microsoft.com/office/drawing/2014/main" id="{9AA78A19-785A-3147-833E-C9B462783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717B79-98D0-3A4C-B4EF-091D50560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774BD-B02C-784B-903B-17C123639095}" type="slidenum">
              <a:rPr lang="en-US" smtClean="0"/>
              <a:t>‹#›</a:t>
            </a:fld>
            <a:endParaRPr lang="en-US"/>
          </a:p>
        </p:txBody>
      </p:sp>
    </p:spTree>
    <p:extLst>
      <p:ext uri="{BB962C8B-B14F-4D97-AF65-F5344CB8AC3E}">
        <p14:creationId xmlns:p14="http://schemas.microsoft.com/office/powerpoint/2010/main" val="2254595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ubmed.ncbi.nlm.nih.gov/32629250/"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cbi.nlm.nih.gov/pmc/articles/PMC3875841/"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cbi.nlm.nih.gov/labs/pmc/articles/PMC3429124/"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cbi.nlm.nih.gov/pmc/articles/PMC4303853/"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hyperlink" Target="https://www.ncbi.nlm.nih.gov/pmc/articles/PMC4303853/" TargetMode="External"/><Relationship Id="rId3" Type="http://schemas.openxmlformats.org/officeDocument/2006/relationships/hyperlink" Target="https://www.frontiersin.org/articles/10.3389/fphar.2021.643972/full" TargetMode="External"/><Relationship Id="rId7" Type="http://schemas.openxmlformats.org/officeDocument/2006/relationships/hyperlink" Target="https://www.ncbi.nlm.nih.gov/labs/pmc/articles/PMC3429124/" TargetMode="External"/><Relationship Id="rId2" Type="http://schemas.openxmlformats.org/officeDocument/2006/relationships/hyperlink" Target="https://www.healthline.com/health/heavy-metal-poisoning"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3875841/" TargetMode="External"/><Relationship Id="rId5" Type="http://schemas.openxmlformats.org/officeDocument/2006/relationships/hyperlink" Target="https://pubmed.ncbi.nlm.nih.gov/32629250/" TargetMode="External"/><Relationship Id="rId4" Type="http://schemas.openxmlformats.org/officeDocument/2006/relationships/hyperlink" Target="https://www.ncbi.nlm.nih.gov/pmc/articles/PMC4427717/" TargetMode="Externa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1" name="Rectangle 11"/>
          <p:cNvSpPr/>
          <p:nvPr/>
        </p:nvSpPr>
        <p:spPr>
          <a:xfrm rot="5400000" flipH="1">
            <a:off x="-1417539" y="1417538"/>
            <a:ext cx="6875819" cy="4040745"/>
          </a:xfrm>
          <a:prstGeom prst="rect">
            <a:avLst/>
          </a:prstGeom>
          <a:gradFill>
            <a:gsLst>
              <a:gs pos="0">
                <a:srgbClr val="000000"/>
              </a:gs>
              <a:gs pos="100000">
                <a:srgbClr val="2F5597"/>
              </a:gs>
            </a:gsLst>
            <a:lin ang="18600000"/>
          </a:gradFill>
          <a:ln w="12700">
            <a:miter lim="400000"/>
          </a:ln>
        </p:spPr>
        <p:txBody>
          <a:bodyPr lIns="45719" rIns="45719" anchor="ctr"/>
          <a:lstStyle/>
          <a:p>
            <a:pPr algn="ctr">
              <a:defRPr>
                <a:solidFill>
                  <a:srgbClr val="FFFFFF"/>
                </a:solidFill>
              </a:defRPr>
            </a:pPr>
            <a:endParaRPr/>
          </a:p>
        </p:txBody>
      </p:sp>
      <p:sp>
        <p:nvSpPr>
          <p:cNvPr id="132" name="Rectangle 13"/>
          <p:cNvSpPr/>
          <p:nvPr/>
        </p:nvSpPr>
        <p:spPr>
          <a:xfrm rot="16200000">
            <a:off x="-158496" y="2660472"/>
            <a:ext cx="4355595" cy="4038605"/>
          </a:xfrm>
          <a:prstGeom prst="rect">
            <a:avLst/>
          </a:prstGeom>
          <a:gradFill>
            <a:gsLst>
              <a:gs pos="0">
                <a:schemeClr val="accent1">
                  <a:alpha val="50000"/>
                </a:schemeClr>
              </a:gs>
              <a:gs pos="100000">
                <a:srgbClr val="203864">
                  <a:alpha val="0"/>
                </a:srgbClr>
              </a:gs>
            </a:gsLst>
            <a:lin ang="11400000"/>
          </a:gradFill>
          <a:ln w="12700">
            <a:miter lim="400000"/>
          </a:ln>
        </p:spPr>
        <p:txBody>
          <a:bodyPr lIns="45719" rIns="45719" anchor="ctr"/>
          <a:lstStyle/>
          <a:p>
            <a:pPr algn="ctr">
              <a:defRPr>
                <a:solidFill>
                  <a:srgbClr val="FFFFFF"/>
                </a:solidFill>
              </a:defRPr>
            </a:pPr>
            <a:endParaRPr/>
          </a:p>
        </p:txBody>
      </p:sp>
      <p:sp>
        <p:nvSpPr>
          <p:cNvPr id="133" name="Rectangle 15"/>
          <p:cNvSpPr/>
          <p:nvPr/>
        </p:nvSpPr>
        <p:spPr>
          <a:xfrm rot="16200000" flipH="1">
            <a:off x="-1180883" y="1638085"/>
            <a:ext cx="6857574" cy="3581402"/>
          </a:xfrm>
          <a:prstGeom prst="rect">
            <a:avLst/>
          </a:prstGeom>
          <a:gradFill>
            <a:gsLst>
              <a:gs pos="0">
                <a:srgbClr val="000000">
                  <a:alpha val="58999"/>
                </a:srgbClr>
              </a:gs>
              <a:gs pos="69000">
                <a:schemeClr val="accent1">
                  <a:alpha val="0"/>
                </a:schemeClr>
              </a:gs>
            </a:gsLst>
            <a:lin ang="13200000"/>
          </a:gradFill>
          <a:ln w="12700">
            <a:miter lim="400000"/>
          </a:ln>
        </p:spPr>
        <p:txBody>
          <a:bodyPr lIns="45719" rIns="45719" anchor="ctr"/>
          <a:lstStyle/>
          <a:p>
            <a:pPr algn="ctr">
              <a:defRPr>
                <a:solidFill>
                  <a:srgbClr val="FFFFFF"/>
                </a:solidFill>
              </a:defRPr>
            </a:pPr>
            <a:endParaRPr/>
          </a:p>
        </p:txBody>
      </p:sp>
      <p:sp>
        <p:nvSpPr>
          <p:cNvPr id="134" name="Freeform: Shape 17"/>
          <p:cNvSpPr/>
          <p:nvPr/>
        </p:nvSpPr>
        <p:spPr>
          <a:xfrm rot="6097846">
            <a:off x="-384850" y="1189807"/>
            <a:ext cx="4808303" cy="4088667"/>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9" rIns="45719" anchor="ctr"/>
          <a:lstStyle/>
          <a:p>
            <a:pPr algn="ctr">
              <a:defRPr>
                <a:solidFill>
                  <a:srgbClr val="FFFFFF"/>
                </a:solidFill>
              </a:defRPr>
            </a:pPr>
            <a:endParaRPr/>
          </a:p>
        </p:txBody>
      </p:sp>
      <p:sp>
        <p:nvSpPr>
          <p:cNvPr id="135" name="Title 1"/>
          <p:cNvSpPr txBox="1">
            <a:spLocks noGrp="1"/>
          </p:cNvSpPr>
          <p:nvPr>
            <p:ph type="title"/>
          </p:nvPr>
        </p:nvSpPr>
        <p:spPr>
          <a:xfrm>
            <a:off x="330020" y="2484158"/>
            <a:ext cx="3378563" cy="3071907"/>
          </a:xfrm>
          <a:prstGeom prst="rect">
            <a:avLst/>
          </a:prstGeom>
        </p:spPr>
        <p:txBody>
          <a:bodyPr anchor="t"/>
          <a:lstStyle/>
          <a:p>
            <a:pPr algn="ctr">
              <a:defRPr sz="3100">
                <a:solidFill>
                  <a:srgbClr val="FFFFFF"/>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Science with Dr. Christina Rahm</a:t>
            </a:r>
            <a:br>
              <a:rPr dirty="0">
                <a:latin typeface="+mj-lt"/>
              </a:rPr>
            </a:br>
            <a:br>
              <a:rPr dirty="0">
                <a:latin typeface="+mj-lt"/>
              </a:rPr>
            </a:br>
            <a:br>
              <a:rPr dirty="0">
                <a:latin typeface="+mj-lt"/>
              </a:rPr>
            </a:br>
            <a:r>
              <a:rPr b="1" dirty="0">
                <a:latin typeface="Calibri" panose="020F0502020204030204" pitchFamily="34" charset="0"/>
                <a:cs typeface="Calibri" panose="020F0502020204030204" pitchFamily="34" charset="0"/>
              </a:rPr>
              <a:t>We will get started shortly.</a:t>
            </a:r>
          </a:p>
        </p:txBody>
      </p:sp>
      <p:pic>
        <p:nvPicPr>
          <p:cNvPr id="136" name="Picture 4" descr="Picture 4"/>
          <p:cNvPicPr>
            <a:picLocks noChangeAspect="1"/>
          </p:cNvPicPr>
          <p:nvPr/>
        </p:nvPicPr>
        <p:blipFill>
          <a:blip r:embed="rId2"/>
          <a:stretch>
            <a:fillRect/>
          </a:stretch>
        </p:blipFill>
        <p:spPr>
          <a:xfrm>
            <a:off x="5168319" y="467208"/>
            <a:ext cx="5893966" cy="5923585"/>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2"/>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5" name="Rectangle 9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Shape 10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 name="Rectangle 10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Google Shape;213;p16"/>
          <p:cNvSpPr txBox="1">
            <a:spLocks noGrp="1"/>
          </p:cNvSpPr>
          <p:nvPr>
            <p:ph type="title"/>
          </p:nvPr>
        </p:nvSpPr>
        <p:spPr>
          <a:xfrm>
            <a:off x="400060" y="1333522"/>
            <a:ext cx="3434251" cy="2197990"/>
          </a:xfrm>
          <a:prstGeom prst="rect">
            <a:avLst/>
          </a:prstGeom>
        </p:spPr>
        <p:txBody>
          <a:bodyPr spcFirstLastPara="1" vert="horz" lIns="91440" tIns="45720" rIns="91440" bIns="45720" rtlCol="0" anchor="b" anchorCtr="0">
            <a:normAutofit/>
          </a:bodyPr>
          <a:lstStyle/>
          <a:p>
            <a:pPr marL="0" lvl="0" indent="0" algn="ctr">
              <a:spcAft>
                <a:spcPts val="0"/>
              </a:spcAft>
              <a:buClr>
                <a:srgbClr val="1F3864"/>
              </a:buClr>
              <a:buSzPts val="4400"/>
            </a:pPr>
            <a:r>
              <a:rPr lang="en-US" sz="4000" b="1" kern="1200" dirty="0">
                <a:solidFill>
                  <a:schemeClr val="bg1"/>
                </a:solidFill>
                <a:latin typeface="+mj-lt"/>
                <a:ea typeface="+mj-ea"/>
                <a:cs typeface="+mj-cs"/>
              </a:rPr>
              <a:t>PROPRIETARY BLENDS LEGEND</a:t>
            </a:r>
          </a:p>
        </p:txBody>
      </p:sp>
      <p:sp>
        <p:nvSpPr>
          <p:cNvPr id="8" name="officeArt object">
            <a:extLst>
              <a:ext uri="{FF2B5EF4-FFF2-40B4-BE49-F238E27FC236}">
                <a16:creationId xmlns:a16="http://schemas.microsoft.com/office/drawing/2014/main" id="{60EE0B43-A28D-924C-AA7A-351CE226D0F5}"/>
              </a:ext>
            </a:extLst>
          </p:cNvPr>
          <p:cNvSpPr txBox="1"/>
          <p:nvPr/>
        </p:nvSpPr>
        <p:spPr>
          <a:xfrm>
            <a:off x="5368967" y="456458"/>
            <a:ext cx="5215130" cy="5476159"/>
          </a:xfrm>
          <a:prstGeom prst="rect">
            <a:avLst/>
          </a:prstGeom>
          <a:ln w="15875">
            <a:solidFill>
              <a:schemeClr val="accent2"/>
            </a:solidFill>
          </a:ln>
        </p:spPr>
        <p:txBody>
          <a:bodyPr vert="horz" lIns="91440" tIns="45720" rIns="91440" bIns="45720" numCol="1" rtlCol="0" anchor="ctr">
            <a:normAutofit lnSpcReduction="10000"/>
          </a:bodyPr>
          <a:lstStyle/>
          <a:p>
            <a:pPr marR="0">
              <a:lnSpc>
                <a:spcPct val="90000"/>
              </a:lnSpc>
              <a:spcBef>
                <a:spcPts val="0"/>
              </a:spcBef>
              <a:spcAft>
                <a:spcPts val="600"/>
              </a:spcAft>
            </a:pPr>
            <a:r>
              <a:rPr lang="en-US" sz="2000" b="1" dirty="0">
                <a:solidFill>
                  <a:schemeClr val="accent1">
                    <a:lumMod val="50000"/>
                  </a:schemeClr>
                </a:solidFill>
                <a:effectLst/>
                <a:latin typeface="Calibri" panose="020F0502020204030204" pitchFamily="34" charset="0"/>
                <a:cs typeface="Calibri" panose="020F0502020204030204" pitchFamily="34" charset="0"/>
              </a:rPr>
              <a:t>LEGEND</a:t>
            </a:r>
          </a:p>
          <a:p>
            <a:pPr marR="0">
              <a:lnSpc>
                <a:spcPct val="90000"/>
              </a:lnSpc>
              <a:spcBef>
                <a:spcPts val="0"/>
              </a:spcBef>
              <a:spcAft>
                <a:spcPts val="600"/>
              </a:spcAft>
            </a:pPr>
            <a:endParaRPr lang="en-US" sz="900" dirty="0">
              <a:effectLst/>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 </a:t>
            </a:r>
            <a:r>
              <a:rPr lang="en-US" sz="1700" dirty="0">
                <a:effectLst/>
                <a:latin typeface="Calibri" panose="020F0502020204030204" pitchFamily="34" charset="0"/>
                <a:cs typeface="Calibri" panose="020F0502020204030204" pitchFamily="34" charset="0"/>
              </a:rPr>
              <a:t>silica, vitamin c, and trace minerals.</a:t>
            </a:r>
          </a:p>
          <a:p>
            <a:pPr marR="0">
              <a:lnSpc>
                <a:spcPct val="90000"/>
              </a:lnSpc>
              <a:spcBef>
                <a:spcPts val="0"/>
              </a:spcBef>
              <a:spcAft>
                <a:spcPts val="600"/>
              </a:spcAft>
            </a:pPr>
            <a:r>
              <a:rPr lang="en-US" sz="1700" dirty="0">
                <a:effectLst/>
                <a:latin typeface="Calibri" panose="020F0502020204030204" pitchFamily="34" charset="0"/>
                <a:cs typeface="Calibri" panose="020F0502020204030204" pitchFamily="34" charset="0"/>
              </a:rPr>
              <a:t> </a:t>
            </a: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II: </a:t>
            </a:r>
            <a:r>
              <a:rPr lang="en-US" sz="1700" dirty="0">
                <a:effectLst/>
                <a:latin typeface="Calibri" panose="020F0502020204030204" pitchFamily="34" charset="0"/>
                <a:cs typeface="Calibri" panose="020F0502020204030204" pitchFamily="34" charset="0"/>
              </a:rPr>
              <a:t>N-acetyl L-tyrosine, anhydrous caffeine, L-theanine, velvet bean seed, pine bark, curcumin, and vitamin </a:t>
            </a:r>
            <a:r>
              <a:rPr lang="en-US" sz="1700" dirty="0">
                <a:latin typeface="Calibri" panose="020F0502020204030204" pitchFamily="34" charset="0"/>
                <a:cs typeface="Calibri" panose="020F0502020204030204" pitchFamily="34" charset="0"/>
              </a:rPr>
              <a:t>D</a:t>
            </a:r>
            <a:endParaRPr lang="en-US" sz="1700" dirty="0">
              <a:effectLst/>
              <a:latin typeface="Calibri" panose="020F0502020204030204" pitchFamily="34" charset="0"/>
              <a:cs typeface="Calibri" panose="020F0502020204030204" pitchFamily="34" charset="0"/>
            </a:endParaRPr>
          </a:p>
          <a:p>
            <a:pPr marR="0">
              <a:lnSpc>
                <a:spcPct val="90000"/>
              </a:lnSpc>
              <a:spcBef>
                <a:spcPts val="0"/>
              </a:spcBef>
              <a:spcAft>
                <a:spcPts val="600"/>
              </a:spcAft>
            </a:pPr>
            <a:endParaRPr lang="en-US" sz="1700" dirty="0">
              <a:effectLst/>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III: </a:t>
            </a:r>
            <a:r>
              <a:rPr lang="en-US" sz="1700" dirty="0">
                <a:effectLst/>
                <a:latin typeface="Calibri" panose="020F0502020204030204" pitchFamily="34" charset="0"/>
                <a:cs typeface="Calibri" panose="020F0502020204030204" pitchFamily="34" charset="0"/>
              </a:rPr>
              <a:t>black seed oil, resveratrol, turmeric, raspberry ketone, apple cider vinegar, aloe Vera, and d-ribose</a:t>
            </a:r>
          </a:p>
          <a:p>
            <a:pPr marR="0">
              <a:lnSpc>
                <a:spcPct val="90000"/>
              </a:lnSpc>
              <a:spcBef>
                <a:spcPts val="0"/>
              </a:spcBef>
              <a:spcAft>
                <a:spcPts val="600"/>
              </a:spcAft>
            </a:pPr>
            <a:endParaRPr lang="en-US" sz="1700" dirty="0">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IV: </a:t>
            </a:r>
            <a:r>
              <a:rPr lang="en-US" sz="1700" dirty="0">
                <a:effectLst/>
                <a:latin typeface="Calibri" panose="020F0502020204030204" pitchFamily="34" charset="0"/>
                <a:cs typeface="Calibri" panose="020F0502020204030204" pitchFamily="34" charset="0"/>
              </a:rPr>
              <a:t>Vitamin C, zinc sulfate, and vitamin D3</a:t>
            </a:r>
          </a:p>
          <a:p>
            <a:pPr marL="0" marR="0" indent="-228600">
              <a:lnSpc>
                <a:spcPct val="90000"/>
              </a:lnSpc>
              <a:spcBef>
                <a:spcPts val="0"/>
              </a:spcBef>
              <a:spcAft>
                <a:spcPts val="600"/>
              </a:spcAft>
              <a:buFont typeface="Arial" panose="020B0604020202020204" pitchFamily="34" charset="0"/>
              <a:buChar char="•"/>
            </a:pPr>
            <a:endParaRPr lang="en-US" sz="1700" dirty="0">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V: </a:t>
            </a:r>
            <a:r>
              <a:rPr lang="en-US" sz="1700" dirty="0">
                <a:effectLst/>
                <a:latin typeface="Calibri" panose="020F0502020204030204" pitchFamily="34" charset="0"/>
                <a:cs typeface="Calibri" panose="020F0502020204030204" pitchFamily="34" charset="0"/>
              </a:rPr>
              <a:t>Inulin, Green Banana flour, apple fiber, bacillus coagulans, spirulina, wheat grass, barley grass, alfalfa leaf, flax seed, psyllium husk powder, chlorella, broccoli, kale, spinach, green cabbage, parsley, aloe vera, cayenne pepper, blueberry powder, pomegranate seed powder, and MCT coconut oil powder</a:t>
            </a:r>
          </a:p>
        </p:txBody>
      </p:sp>
      <p:pic>
        <p:nvPicPr>
          <p:cNvPr id="16" name="Google Shape;215;p16">
            <a:extLst>
              <a:ext uri="{FF2B5EF4-FFF2-40B4-BE49-F238E27FC236}">
                <a16:creationId xmlns:a16="http://schemas.microsoft.com/office/drawing/2014/main" id="{C83EF4D9-5759-7740-BAA9-47F70A6C4425}"/>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sp>
        <p:nvSpPr>
          <p:cNvPr id="2" name="Rectangle 1">
            <a:extLst>
              <a:ext uri="{FF2B5EF4-FFF2-40B4-BE49-F238E27FC236}">
                <a16:creationId xmlns:a16="http://schemas.microsoft.com/office/drawing/2014/main" id="{8A7CF982-07CD-7F4F-ABF6-DBC15D1B5110}"/>
              </a:ext>
            </a:extLst>
          </p:cNvPr>
          <p:cNvSpPr/>
          <p:nvPr/>
        </p:nvSpPr>
        <p:spPr>
          <a:xfrm>
            <a:off x="2496511" y="6470935"/>
            <a:ext cx="7195930" cy="338554"/>
          </a:xfrm>
          <a:prstGeom prst="rect">
            <a:avLst/>
          </a:prstGeom>
        </p:spPr>
        <p:txBody>
          <a:bodyPr wrap="square">
            <a:spAutoFit/>
          </a:bodyPr>
          <a:lstStyle/>
          <a:p>
            <a:pPr lvl="0" algn="ctr"/>
            <a:r>
              <a:rPr lang="en-US" sz="1600" b="1" dirty="0">
                <a:solidFill>
                  <a:srgbClr val="E2D5A7"/>
                </a:solidFill>
                <a:ea typeface="Calibri"/>
                <a:cs typeface="Calibri"/>
                <a:sym typeface="Calibri"/>
              </a:rPr>
              <a:t>International Science and Nutrition Society – CURARE CAUSAM – ISNS 2021  </a:t>
            </a:r>
            <a:endParaRPr lang="en-US" sz="2400" dirty="0"/>
          </a:p>
        </p:txBody>
      </p:sp>
      <p:pic>
        <p:nvPicPr>
          <p:cNvPr id="18" name="Google Shape;214;p16" descr="Logo&#10;&#10;Description automatically generated">
            <a:extLst>
              <a:ext uri="{FF2B5EF4-FFF2-40B4-BE49-F238E27FC236}">
                <a16:creationId xmlns:a16="http://schemas.microsoft.com/office/drawing/2014/main" id="{D5481947-0AD6-514B-B092-E8DFFB08A918}"/>
              </a:ext>
            </a:extLst>
          </p:cNvPr>
          <p:cNvPicPr preferRelativeResize="0"/>
          <p:nvPr/>
        </p:nvPicPr>
        <p:blipFill rotWithShape="1">
          <a:blip r:embed="rId4">
            <a:alphaModFix/>
          </a:blip>
          <a:srcRect/>
          <a:stretch/>
        </p:blipFill>
        <p:spPr>
          <a:xfrm>
            <a:off x="691662" y="3313251"/>
            <a:ext cx="2617076" cy="22513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F989-BD69-1644-AF41-D88DD50A9A76}"/>
              </a:ext>
            </a:extLst>
          </p:cNvPr>
          <p:cNvSpPr>
            <a:spLocks noGrp="1"/>
          </p:cNvSpPr>
          <p:nvPr>
            <p:ph type="title"/>
          </p:nvPr>
        </p:nvSpPr>
        <p:spPr>
          <a:xfrm>
            <a:off x="839788" y="594025"/>
            <a:ext cx="8542751" cy="1325563"/>
          </a:xfrm>
        </p:spPr>
        <p:txBody>
          <a:bodyPr/>
          <a:lstStyle/>
          <a:p>
            <a:r>
              <a:rPr lang="en-US" b="1" dirty="0">
                <a:solidFill>
                  <a:schemeClr val="accent1">
                    <a:lumMod val="50000"/>
                  </a:schemeClr>
                </a:solidFill>
              </a:rPr>
              <a:t>CASE STUDY: PROPRIETARY BLENDS</a:t>
            </a:r>
          </a:p>
        </p:txBody>
      </p:sp>
      <p:sp>
        <p:nvSpPr>
          <p:cNvPr id="7" name="Text Placeholder 6">
            <a:extLst>
              <a:ext uri="{FF2B5EF4-FFF2-40B4-BE49-F238E27FC236}">
                <a16:creationId xmlns:a16="http://schemas.microsoft.com/office/drawing/2014/main" id="{76C2AC3A-B8DE-2042-AEA5-43AB85B11875}"/>
              </a:ext>
            </a:extLst>
          </p:cNvPr>
          <p:cNvSpPr>
            <a:spLocks noGrp="1"/>
          </p:cNvSpPr>
          <p:nvPr>
            <p:ph type="body" idx="1"/>
          </p:nvPr>
        </p:nvSpPr>
        <p:spPr>
          <a:xfrm>
            <a:off x="875227" y="1951096"/>
            <a:ext cx="5157787" cy="823912"/>
          </a:xfrm>
        </p:spPr>
        <p:txBody>
          <a:bodyPr>
            <a:normAutofit/>
          </a:bodyPr>
          <a:lstStyle/>
          <a:p>
            <a:r>
              <a:rPr lang="en-US" sz="2800" b="0" dirty="0">
                <a:solidFill>
                  <a:schemeClr val="accent1">
                    <a:lumMod val="50000"/>
                  </a:schemeClr>
                </a:solidFill>
                <a:latin typeface="Calibri Light" panose="020F0302020204030204" pitchFamily="34" charset="0"/>
                <a:cs typeface="Calibri Light" panose="020F0302020204030204" pitchFamily="34" charset="0"/>
              </a:rPr>
              <a:t>PROPRIETARY BLEND I</a:t>
            </a:r>
          </a:p>
        </p:txBody>
      </p:sp>
      <p:sp>
        <p:nvSpPr>
          <p:cNvPr id="8" name="Content Placeholder 7">
            <a:extLst>
              <a:ext uri="{FF2B5EF4-FFF2-40B4-BE49-F238E27FC236}">
                <a16:creationId xmlns:a16="http://schemas.microsoft.com/office/drawing/2014/main" id="{5DB99AF7-97E2-1340-8B31-09DB9046B6B4}"/>
              </a:ext>
            </a:extLst>
          </p:cNvPr>
          <p:cNvSpPr>
            <a:spLocks noGrp="1"/>
          </p:cNvSpPr>
          <p:nvPr>
            <p:ph sz="half" idx="2"/>
          </p:nvPr>
        </p:nvSpPr>
        <p:spPr>
          <a:xfrm>
            <a:off x="839788" y="3021959"/>
            <a:ext cx="4616795" cy="3793075"/>
          </a:xfrm>
        </p:spPr>
        <p:txBody>
          <a:bodyPr>
            <a:normAutofit/>
          </a:bodyPr>
          <a:lstStyle/>
          <a:p>
            <a:pPr marL="0" indent="0">
              <a:buNone/>
            </a:pPr>
            <a:r>
              <a:rPr lang="en-US" sz="2000" dirty="0">
                <a:latin typeface="Calibri Light" panose="020F0302020204030204" pitchFamily="34" charset="0"/>
                <a:cs typeface="Calibri Light" panose="020F0302020204030204" pitchFamily="34" charset="0"/>
              </a:rPr>
              <a:t>Proprietary blend I uses silica, nature’s best detoxifying mineral, vitamin C, and over 75+ trace minerals to help wipe your cells clean of the toxins and heavy metals trying to take them over.</a:t>
            </a:r>
          </a:p>
        </p:txBody>
      </p:sp>
      <p:sp>
        <p:nvSpPr>
          <p:cNvPr id="9" name="Text Placeholder 8">
            <a:extLst>
              <a:ext uri="{FF2B5EF4-FFF2-40B4-BE49-F238E27FC236}">
                <a16:creationId xmlns:a16="http://schemas.microsoft.com/office/drawing/2014/main" id="{5D9BD8B3-D2E6-F640-8A56-548DA11EBA1D}"/>
              </a:ext>
            </a:extLst>
          </p:cNvPr>
          <p:cNvSpPr>
            <a:spLocks noGrp="1"/>
          </p:cNvSpPr>
          <p:nvPr>
            <p:ph type="body" sz="quarter" idx="3"/>
          </p:nvPr>
        </p:nvSpPr>
        <p:spPr>
          <a:xfrm>
            <a:off x="6169024" y="1934842"/>
            <a:ext cx="5183188" cy="823912"/>
          </a:xfrm>
        </p:spPr>
        <p:txBody>
          <a:bodyPr>
            <a:normAutofit/>
          </a:bodyPr>
          <a:lstStyle/>
          <a:p>
            <a:r>
              <a:rPr lang="en-US" sz="2800" b="0" dirty="0">
                <a:solidFill>
                  <a:schemeClr val="accent1">
                    <a:lumMod val="50000"/>
                  </a:schemeClr>
                </a:solidFill>
                <a:latin typeface="Calibri Light" panose="020F0302020204030204" pitchFamily="34" charset="0"/>
                <a:cs typeface="Calibri Light" panose="020F0302020204030204" pitchFamily="34" charset="0"/>
              </a:rPr>
              <a:t>PROPRIETARY BLEND V</a:t>
            </a:r>
          </a:p>
        </p:txBody>
      </p:sp>
      <p:sp>
        <p:nvSpPr>
          <p:cNvPr id="10" name="Content Placeholder 9">
            <a:extLst>
              <a:ext uri="{FF2B5EF4-FFF2-40B4-BE49-F238E27FC236}">
                <a16:creationId xmlns:a16="http://schemas.microsoft.com/office/drawing/2014/main" id="{C840F37A-29C9-AB41-875C-0F61CC73027F}"/>
              </a:ext>
            </a:extLst>
          </p:cNvPr>
          <p:cNvSpPr>
            <a:spLocks noGrp="1"/>
          </p:cNvSpPr>
          <p:nvPr>
            <p:ph sz="quarter" idx="4"/>
          </p:nvPr>
        </p:nvSpPr>
        <p:spPr>
          <a:xfrm>
            <a:off x="6169024" y="3055662"/>
            <a:ext cx="4691270" cy="3684588"/>
          </a:xfrm>
        </p:spPr>
        <p:txBody>
          <a:bodyPr/>
          <a:lstStyle/>
          <a:p>
            <a:pPr marL="0" indent="0">
              <a:buNone/>
            </a:pPr>
            <a:r>
              <a:rPr lang="en-US" sz="2000" dirty="0">
                <a:latin typeface="Calibri Light" panose="020F0302020204030204" pitchFamily="34" charset="0"/>
                <a:cs typeface="Calibri Light" panose="020F0302020204030204" pitchFamily="34" charset="0"/>
              </a:rPr>
              <a:t>Proprietary Blend V is a powerful combination of natural vegetables, fruits, prebiotics, and probiotics, working in synergy to remove the body of unwanted toxins to support a healthy immune system.</a:t>
            </a:r>
          </a:p>
          <a:p>
            <a:pPr marL="0" indent="0">
              <a:buNone/>
            </a:pPr>
            <a:endParaRPr lang="en-US" dirty="0"/>
          </a:p>
        </p:txBody>
      </p:sp>
      <p:pic>
        <p:nvPicPr>
          <p:cNvPr id="4" name="Google Shape;215;p16">
            <a:extLst>
              <a:ext uri="{FF2B5EF4-FFF2-40B4-BE49-F238E27FC236}">
                <a16:creationId xmlns:a16="http://schemas.microsoft.com/office/drawing/2014/main" id="{0FA067E2-244D-9441-B915-41E08CE08C29}"/>
              </a:ext>
            </a:extLst>
          </p:cNvPr>
          <p:cNvPicPr preferRelativeResize="0"/>
          <p:nvPr/>
        </p:nvPicPr>
        <p:blipFill rotWithShape="1">
          <a:blip r:embed="rId2">
            <a:alphaModFix/>
          </a:blip>
          <a:srcRect/>
          <a:stretch/>
        </p:blipFill>
        <p:spPr>
          <a:xfrm>
            <a:off x="0" y="6389075"/>
            <a:ext cx="12192000" cy="468923"/>
          </a:xfrm>
          <a:prstGeom prst="rect">
            <a:avLst/>
          </a:prstGeom>
          <a:noFill/>
          <a:ln>
            <a:noFill/>
          </a:ln>
        </p:spPr>
      </p:pic>
      <p:sp>
        <p:nvSpPr>
          <p:cNvPr id="5" name="Rectangle 4">
            <a:extLst>
              <a:ext uri="{FF2B5EF4-FFF2-40B4-BE49-F238E27FC236}">
                <a16:creationId xmlns:a16="http://schemas.microsoft.com/office/drawing/2014/main" id="{0A9A41AA-7BF6-2E41-8F8D-C67D4F099A49}"/>
              </a:ext>
            </a:extLst>
          </p:cNvPr>
          <p:cNvSpPr/>
          <p:nvPr/>
        </p:nvSpPr>
        <p:spPr>
          <a:xfrm>
            <a:off x="2898913" y="6469647"/>
            <a:ext cx="6096000" cy="307777"/>
          </a:xfrm>
          <a:prstGeom prst="rect">
            <a:avLst/>
          </a:prstGeom>
        </p:spPr>
        <p:txBody>
          <a:bodyPr>
            <a:spAutoFit/>
          </a:bodyPr>
          <a:lstStyle/>
          <a:p>
            <a:pPr lvl="0" algn="ctr"/>
            <a:r>
              <a:rPr lang="en-US" sz="1400" b="1" dirty="0">
                <a:solidFill>
                  <a:srgbClr val="E2D5A7"/>
                </a:solidFill>
                <a:ea typeface="Calibri"/>
                <a:cs typeface="Calibri"/>
                <a:sym typeface="Calibri"/>
              </a:rPr>
              <a:t>International Science and Nutrition Society – CURARE CAUSAM – ISNS 2021  </a:t>
            </a:r>
            <a:endParaRPr lang="en-US" sz="2000" dirty="0"/>
          </a:p>
        </p:txBody>
      </p:sp>
      <p:pic>
        <p:nvPicPr>
          <p:cNvPr id="11" name="Picture 10" descr="Logo&#10;&#10;Description automatically generated">
            <a:extLst>
              <a:ext uri="{FF2B5EF4-FFF2-40B4-BE49-F238E27FC236}">
                <a16:creationId xmlns:a16="http://schemas.microsoft.com/office/drawing/2014/main" id="{404C8FBB-6E95-C44C-BE53-931FFACDE1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224230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1383956"/>
            <a:ext cx="6139993" cy="4658069"/>
          </a:xfrm>
        </p:spPr>
        <p:txBody>
          <a:bodyPr>
            <a:normAutofit/>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49-year-old</a:t>
            </a:r>
          </a:p>
          <a:p>
            <a:pPr marL="0" indent="0">
              <a:buNone/>
            </a:pPr>
            <a:r>
              <a:rPr lang="en-US" b="1" dirty="0">
                <a:solidFill>
                  <a:schemeClr val="tx2"/>
                </a:solidFill>
                <a:cs typeface="Calibri Light" panose="020F0302020204030204" pitchFamily="34" charset="0"/>
              </a:rPr>
              <a:t>Symptoms</a:t>
            </a:r>
            <a:r>
              <a:rPr lang="en-US" dirty="0">
                <a:latin typeface="Calibri Light" panose="020F0302020204030204" pitchFamily="34" charset="0"/>
                <a:cs typeface="Calibri Light" panose="020F0302020204030204" pitchFamily="34" charset="0"/>
              </a:rPr>
              <a:t>: At our first consultation, he had weakness, headache, cough, respiratory irritation</a:t>
            </a:r>
          </a:p>
          <a:p>
            <a:pPr marL="0" indent="0">
              <a:buNone/>
            </a:pPr>
            <a:r>
              <a:rPr lang="en-US" dirty="0">
                <a:latin typeface="Calibri Light" panose="020F0302020204030204" pitchFamily="34" charset="0"/>
                <a:cs typeface="Calibri Light" panose="020F0302020204030204" pitchFamily="34" charset="0"/>
              </a:rPr>
              <a:t>Higher than normal levels of cadmium and mercury</a:t>
            </a:r>
          </a:p>
          <a:p>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1:</a:t>
            </a:r>
            <a:br>
              <a:rPr lang="en-US" dirty="0">
                <a:solidFill>
                  <a:srgbClr val="1F3864"/>
                </a:solidFill>
              </a:rPr>
            </a:b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09247" y="4013868"/>
            <a:ext cx="2254584" cy="1961461"/>
          </a:xfrm>
          <a:prstGeom prst="rect">
            <a:avLst/>
          </a:prstGeom>
          <a:noFill/>
          <a:ln>
            <a:noFill/>
          </a:ln>
        </p:spPr>
      </p:pic>
    </p:spTree>
    <p:extLst>
      <p:ext uri="{BB962C8B-B14F-4D97-AF65-F5344CB8AC3E}">
        <p14:creationId xmlns:p14="http://schemas.microsoft.com/office/powerpoint/2010/main" val="4003888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1396314"/>
            <a:ext cx="6139993" cy="4645712"/>
          </a:xfrm>
        </p:spPr>
        <p:txBody>
          <a:bodyPr>
            <a:normAutofit/>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Female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38-year-old</a:t>
            </a:r>
          </a:p>
          <a:p>
            <a:pPr marL="0" indent="0">
              <a:buNone/>
            </a:pPr>
            <a:r>
              <a:rPr lang="en-US" b="1" dirty="0">
                <a:solidFill>
                  <a:schemeClr val="tx2"/>
                </a:solidFill>
                <a:cs typeface="Calibri Light" panose="020F0302020204030204" pitchFamily="34" charset="0"/>
              </a:rPr>
              <a:t>Symptoms</a:t>
            </a:r>
            <a:r>
              <a:rPr lang="en-US" dirty="0">
                <a:latin typeface="Calibri Light" panose="020F0302020204030204" pitchFamily="34" charset="0"/>
                <a:cs typeface="Calibri Light" panose="020F0302020204030204" pitchFamily="34" charset="0"/>
              </a:rPr>
              <a:t>: At our first consultation, she had weakness, headache, dry skin, severe hair loss, hormonal problems, memory impairment, concentration problems</a:t>
            </a:r>
          </a:p>
          <a:p>
            <a:pPr marL="0" indent="0">
              <a:buNone/>
            </a:pPr>
            <a:r>
              <a:rPr lang="en-US" dirty="0">
                <a:latin typeface="Calibri Light" panose="020F0302020204030204" pitchFamily="34" charset="0"/>
                <a:cs typeface="Calibri Light" panose="020F0302020204030204" pitchFamily="34" charset="0"/>
              </a:rPr>
              <a:t>Higher than normal levels of arsenic and lead</a:t>
            </a:r>
          </a:p>
          <a:p>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2:</a:t>
            </a:r>
            <a:br>
              <a:rPr lang="en-US" dirty="0">
                <a:solidFill>
                  <a:srgbClr val="1F3864"/>
                </a:solidFill>
              </a:rPr>
            </a:b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09247" y="4013868"/>
            <a:ext cx="2254584" cy="1961461"/>
          </a:xfrm>
          <a:prstGeom prst="rect">
            <a:avLst/>
          </a:prstGeom>
          <a:noFill/>
          <a:ln>
            <a:noFill/>
          </a:ln>
        </p:spPr>
      </p:pic>
    </p:spTree>
    <p:extLst>
      <p:ext uri="{BB962C8B-B14F-4D97-AF65-F5344CB8AC3E}">
        <p14:creationId xmlns:p14="http://schemas.microsoft.com/office/powerpoint/2010/main" val="2303642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1334530"/>
            <a:ext cx="6139993" cy="4707496"/>
          </a:xfrm>
        </p:spPr>
        <p:txBody>
          <a:bodyPr>
            <a:normAutofit/>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Female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66-year-old</a:t>
            </a:r>
          </a:p>
          <a:p>
            <a:pPr marL="0" indent="0">
              <a:buNone/>
            </a:pPr>
            <a:r>
              <a:rPr lang="en-US" b="1" dirty="0">
                <a:solidFill>
                  <a:schemeClr val="tx2"/>
                </a:solidFill>
                <a:cs typeface="Calibri Light" panose="020F0302020204030204" pitchFamily="34" charset="0"/>
              </a:rPr>
              <a:t>Symptoms</a:t>
            </a:r>
            <a:r>
              <a:rPr lang="en-US" dirty="0">
                <a:latin typeface="Calibri Light" panose="020F0302020204030204" pitchFamily="34" charset="0"/>
                <a:cs typeface="Calibri Light" panose="020F0302020204030204" pitchFamily="34" charset="0"/>
              </a:rPr>
              <a:t>: At our first consultation, she had weakness, headache, dry skin, severe hair loss, memory impairment, concentration problems, tremor, hearing loss</a:t>
            </a:r>
          </a:p>
          <a:p>
            <a:pPr marL="0" indent="0">
              <a:buNone/>
            </a:pPr>
            <a:r>
              <a:rPr lang="en-US" dirty="0">
                <a:latin typeface="Calibri Light" panose="020F0302020204030204" pitchFamily="34" charset="0"/>
                <a:cs typeface="Calibri Light" panose="020F0302020204030204" pitchFamily="34" charset="0"/>
              </a:rPr>
              <a:t>Higher than normal levels of arsenic and mercury</a:t>
            </a:r>
          </a:p>
          <a:p>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3:</a:t>
            </a:r>
            <a:br>
              <a:rPr lang="en-US" dirty="0">
                <a:solidFill>
                  <a:srgbClr val="1F3864"/>
                </a:solidFill>
              </a:rPr>
            </a:b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09247" y="4013868"/>
            <a:ext cx="2254584" cy="1961461"/>
          </a:xfrm>
          <a:prstGeom prst="rect">
            <a:avLst/>
          </a:prstGeom>
          <a:noFill/>
          <a:ln>
            <a:noFill/>
          </a:ln>
        </p:spPr>
      </p:pic>
    </p:spTree>
    <p:extLst>
      <p:ext uri="{BB962C8B-B14F-4D97-AF65-F5344CB8AC3E}">
        <p14:creationId xmlns:p14="http://schemas.microsoft.com/office/powerpoint/2010/main" val="4098758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1260388"/>
            <a:ext cx="6139993" cy="4843421"/>
          </a:xfrm>
        </p:spPr>
        <p:txBody>
          <a:bodyPr>
            <a:normAutofit/>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31-year-old</a:t>
            </a:r>
          </a:p>
          <a:p>
            <a:pPr marL="0" indent="0">
              <a:buNone/>
            </a:pPr>
            <a:r>
              <a:rPr lang="en-US" b="1" dirty="0">
                <a:solidFill>
                  <a:schemeClr val="tx2"/>
                </a:solidFill>
                <a:cs typeface="Calibri Light" panose="020F0302020204030204" pitchFamily="34" charset="0"/>
              </a:rPr>
              <a:t>Symptoms</a:t>
            </a:r>
            <a:r>
              <a:rPr lang="en-US" dirty="0">
                <a:latin typeface="Calibri Light" panose="020F0302020204030204" pitchFamily="34" charset="0"/>
                <a:cs typeface="Calibri Light" panose="020F0302020204030204" pitchFamily="34" charset="0"/>
              </a:rPr>
              <a:t>: At our first consultation, he had weakness, headache, concentration problems, higher blood pressure, digestive problems</a:t>
            </a:r>
          </a:p>
          <a:p>
            <a:pPr marL="0" indent="0">
              <a:buNone/>
            </a:pPr>
            <a:r>
              <a:rPr lang="en-US" dirty="0">
                <a:latin typeface="Calibri Light" panose="020F0302020204030204" pitchFamily="34" charset="0"/>
                <a:cs typeface="Calibri Light" panose="020F0302020204030204" pitchFamily="34" charset="0"/>
              </a:rPr>
              <a:t>Higher than normal levels of mercury and lead</a:t>
            </a:r>
          </a:p>
          <a:p>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2:</a:t>
            </a:r>
            <a:br>
              <a:rPr lang="en-US" dirty="0">
                <a:solidFill>
                  <a:srgbClr val="1F3864"/>
                </a:solidFill>
              </a:rPr>
            </a:b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09247" y="4013868"/>
            <a:ext cx="2254584" cy="1961461"/>
          </a:xfrm>
          <a:prstGeom prst="rect">
            <a:avLst/>
          </a:prstGeom>
          <a:noFill/>
          <a:ln>
            <a:noFill/>
          </a:ln>
        </p:spPr>
      </p:pic>
    </p:spTree>
    <p:extLst>
      <p:ext uri="{BB962C8B-B14F-4D97-AF65-F5344CB8AC3E}">
        <p14:creationId xmlns:p14="http://schemas.microsoft.com/office/powerpoint/2010/main" val="170212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1272746"/>
            <a:ext cx="6139993" cy="4769280"/>
          </a:xfrm>
        </p:spPr>
        <p:txBody>
          <a:bodyPr>
            <a:normAutofit/>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56-year-old</a:t>
            </a:r>
          </a:p>
          <a:p>
            <a:pPr marL="0" indent="0">
              <a:buNone/>
            </a:pPr>
            <a:r>
              <a:rPr lang="en-US" b="1" dirty="0">
                <a:solidFill>
                  <a:schemeClr val="tx2"/>
                </a:solidFill>
                <a:cs typeface="Calibri Light" panose="020F0302020204030204" pitchFamily="34" charset="0"/>
              </a:rPr>
              <a:t>Symptoms</a:t>
            </a:r>
            <a:r>
              <a:rPr lang="en-US" dirty="0">
                <a:latin typeface="Calibri Light" panose="020F0302020204030204" pitchFamily="34" charset="0"/>
                <a:cs typeface="Calibri Light" panose="020F0302020204030204" pitchFamily="34" charset="0"/>
              </a:rPr>
              <a:t>: At our first consultation, he had weakness, headache, dry skin, hair loss, memory impairment, concentration problems</a:t>
            </a:r>
          </a:p>
          <a:p>
            <a:pPr marL="0" indent="0">
              <a:buNone/>
            </a:pPr>
            <a:r>
              <a:rPr lang="en-US" dirty="0">
                <a:latin typeface="Calibri Light" panose="020F0302020204030204" pitchFamily="34" charset="0"/>
                <a:cs typeface="Calibri Light" panose="020F0302020204030204" pitchFamily="34" charset="0"/>
              </a:rPr>
              <a:t>Higher than normal levels of arsenic, lead and cadmium</a:t>
            </a:r>
          </a:p>
          <a:p>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4:</a:t>
            </a:r>
            <a:br>
              <a:rPr lang="en-US" dirty="0">
                <a:solidFill>
                  <a:srgbClr val="1F3864"/>
                </a:solidFill>
              </a:rPr>
            </a:b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09247" y="4013868"/>
            <a:ext cx="2254584" cy="1961461"/>
          </a:xfrm>
          <a:prstGeom prst="rect">
            <a:avLst/>
          </a:prstGeom>
          <a:noFill/>
          <a:ln>
            <a:noFill/>
          </a:ln>
        </p:spPr>
      </p:pic>
    </p:spTree>
    <p:extLst>
      <p:ext uri="{BB962C8B-B14F-4D97-AF65-F5344CB8AC3E}">
        <p14:creationId xmlns:p14="http://schemas.microsoft.com/office/powerpoint/2010/main" val="1535444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313D-ED9F-524B-9C97-D926E0A8CFDC}"/>
              </a:ext>
            </a:extLst>
          </p:cNvPr>
          <p:cNvSpPr>
            <a:spLocks noGrp="1"/>
          </p:cNvSpPr>
          <p:nvPr>
            <p:ph type="title"/>
          </p:nvPr>
        </p:nvSpPr>
        <p:spPr/>
        <p:txBody>
          <a:bodyPr/>
          <a:lstStyle/>
          <a:p>
            <a:r>
              <a:rPr lang="en-US" dirty="0"/>
              <a:t>THERAPY </a:t>
            </a:r>
          </a:p>
        </p:txBody>
      </p:sp>
      <p:sp>
        <p:nvSpPr>
          <p:cNvPr id="3" name="Content Placeholder 2">
            <a:extLst>
              <a:ext uri="{FF2B5EF4-FFF2-40B4-BE49-F238E27FC236}">
                <a16:creationId xmlns:a16="http://schemas.microsoft.com/office/drawing/2014/main" id="{470BC585-698F-7146-82F1-A012D2600592}"/>
              </a:ext>
            </a:extLst>
          </p:cNvPr>
          <p:cNvSpPr>
            <a:spLocks noGrp="1"/>
          </p:cNvSpPr>
          <p:nvPr>
            <p:ph idx="1"/>
          </p:nvPr>
        </p:nvSpPr>
        <p:spPr>
          <a:xfrm>
            <a:off x="838201" y="1954924"/>
            <a:ext cx="6798276" cy="4134212"/>
          </a:xfrm>
        </p:spPr>
        <p:txBody>
          <a:bodyPr/>
          <a:lstStyle/>
          <a:p>
            <a:r>
              <a:rPr lang="en-US" b="1" dirty="0">
                <a:solidFill>
                  <a:prstClr val="black"/>
                </a:solidFill>
                <a:latin typeface="Calibri Light" panose="020F0302020204030204" pitchFamily="34" charset="0"/>
                <a:cs typeface="Calibri Light" panose="020F0302020204030204" pitchFamily="34" charset="0"/>
              </a:rPr>
              <a:t>Proprietary blend I </a:t>
            </a:r>
            <a:r>
              <a:rPr lang="en-US" dirty="0">
                <a:solidFill>
                  <a:prstClr val="black"/>
                </a:solidFill>
                <a:latin typeface="Calibri Light" panose="020F0302020204030204" pitchFamily="34" charset="0"/>
                <a:cs typeface="Calibri Light" panose="020F0302020204030204" pitchFamily="34" charset="0"/>
              </a:rPr>
              <a:t>: 2x5 drops, morning and evening, for 3 days, then every 3 days then increased by 1-1 drops every 3 days to 2x10</a:t>
            </a:r>
          </a:p>
          <a:p>
            <a:endParaRPr lang="en-US" dirty="0">
              <a:solidFill>
                <a:prstClr val="black"/>
              </a:solidFill>
              <a:latin typeface="Calibri Light" panose="020F0302020204030204" pitchFamily="34" charset="0"/>
              <a:cs typeface="Calibri Light" panose="020F0302020204030204" pitchFamily="34" charset="0"/>
            </a:endParaRPr>
          </a:p>
          <a:p>
            <a:r>
              <a:rPr lang="en-US" b="1" dirty="0">
                <a:solidFill>
                  <a:prstClr val="black"/>
                </a:solidFill>
                <a:latin typeface="Calibri Light" panose="020F0302020204030204" pitchFamily="34" charset="0"/>
                <a:cs typeface="Calibri Light" panose="020F0302020204030204" pitchFamily="34" charset="0"/>
              </a:rPr>
              <a:t>Proprietary blend V </a:t>
            </a:r>
            <a:r>
              <a:rPr lang="en-US" dirty="0">
                <a:solidFill>
                  <a:prstClr val="black"/>
                </a:solidFill>
                <a:latin typeface="Calibri Light" panose="020F0302020204030204" pitchFamily="34" charset="0"/>
                <a:cs typeface="Calibri Light" panose="020F0302020204030204" pitchFamily="34" charset="0"/>
              </a:rPr>
              <a:t>: 1 teaspoon in the evening for 14 days, then 2 teaspoon in the morning and in the evening </a:t>
            </a:r>
          </a:p>
          <a:p>
            <a:endParaRPr lang="en-US" dirty="0"/>
          </a:p>
        </p:txBody>
      </p:sp>
      <p:pic>
        <p:nvPicPr>
          <p:cNvPr id="4" name="Picture 3" descr="Text&#10;&#10;Description automatically generated">
            <a:extLst>
              <a:ext uri="{FF2B5EF4-FFF2-40B4-BE49-F238E27FC236}">
                <a16:creationId xmlns:a16="http://schemas.microsoft.com/office/drawing/2014/main" id="{06812211-4047-0B4B-A05E-F04AB4F82AFA}"/>
              </a:ext>
            </a:extLst>
          </p:cNvPr>
          <p:cNvPicPr>
            <a:picLocks noChangeAspect="1"/>
          </p:cNvPicPr>
          <p:nvPr/>
        </p:nvPicPr>
        <p:blipFill>
          <a:blip r:embed="rId2"/>
          <a:stretch>
            <a:fillRect/>
          </a:stretch>
        </p:blipFill>
        <p:spPr>
          <a:xfrm>
            <a:off x="8328991" y="1925"/>
            <a:ext cx="3863009" cy="6480175"/>
          </a:xfrm>
          <a:prstGeom prst="rect">
            <a:avLst/>
          </a:prstGeom>
        </p:spPr>
      </p:pic>
      <p:pic>
        <p:nvPicPr>
          <p:cNvPr id="5" name="Google Shape;215;p16">
            <a:extLst>
              <a:ext uri="{FF2B5EF4-FFF2-40B4-BE49-F238E27FC236}">
                <a16:creationId xmlns:a16="http://schemas.microsoft.com/office/drawing/2014/main" id="{722248C7-B285-814C-BC95-E4B211171CD7}"/>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sp>
        <p:nvSpPr>
          <p:cNvPr id="6" name="Rectangle 5">
            <a:extLst>
              <a:ext uri="{FF2B5EF4-FFF2-40B4-BE49-F238E27FC236}">
                <a16:creationId xmlns:a16="http://schemas.microsoft.com/office/drawing/2014/main" id="{3C0E29E6-238D-194B-8564-B639EC1EB92F}"/>
              </a:ext>
            </a:extLst>
          </p:cNvPr>
          <p:cNvSpPr/>
          <p:nvPr/>
        </p:nvSpPr>
        <p:spPr>
          <a:xfrm>
            <a:off x="2375452" y="6454259"/>
            <a:ext cx="7017026" cy="338554"/>
          </a:xfrm>
          <a:prstGeom prst="rect">
            <a:avLst/>
          </a:prstGeom>
        </p:spPr>
        <p:txBody>
          <a:bodyPr wrap="square">
            <a:spAutoFit/>
          </a:bodyPr>
          <a:lstStyle/>
          <a:p>
            <a:pPr lvl="0" algn="ctr"/>
            <a:r>
              <a:rPr lang="en-US" sz="1600" b="1" dirty="0">
                <a:solidFill>
                  <a:srgbClr val="E2D5A7"/>
                </a:solidFill>
                <a:ea typeface="Calibri"/>
                <a:cs typeface="Calibri"/>
                <a:sym typeface="Calibri"/>
              </a:rPr>
              <a:t>International Science and Nutrition Society – CURARE CAUSAM – ISNS 2022  </a:t>
            </a:r>
            <a:endParaRPr lang="en-US" sz="2400" dirty="0"/>
          </a:p>
        </p:txBody>
      </p:sp>
    </p:spTree>
    <p:extLst>
      <p:ext uri="{BB962C8B-B14F-4D97-AF65-F5344CB8AC3E}">
        <p14:creationId xmlns:p14="http://schemas.microsoft.com/office/powerpoint/2010/main" val="638371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E520-838D-934A-925D-5B69018BC696}"/>
              </a:ext>
            </a:extLst>
          </p:cNvPr>
          <p:cNvSpPr>
            <a:spLocks noGrp="1"/>
          </p:cNvSpPr>
          <p:nvPr>
            <p:ph type="title"/>
          </p:nvPr>
        </p:nvSpPr>
        <p:spPr>
          <a:xfrm>
            <a:off x="838200" y="365125"/>
            <a:ext cx="10515600" cy="1325563"/>
          </a:xfrm>
        </p:spPr>
        <p:txBody>
          <a:bodyPr anchor="ctr">
            <a:normAutofit/>
          </a:bodyPr>
          <a:lstStyle/>
          <a:p>
            <a:r>
              <a:rPr lang="hu-HU" b="1" dirty="0"/>
              <a:t>RESULTS</a:t>
            </a:r>
            <a:r>
              <a:rPr lang="hu-HU" dirty="0"/>
              <a:t> </a:t>
            </a:r>
          </a:p>
        </p:txBody>
      </p:sp>
      <p:pic>
        <p:nvPicPr>
          <p:cNvPr id="5" name="Picture 4">
            <a:extLst>
              <a:ext uri="{FF2B5EF4-FFF2-40B4-BE49-F238E27FC236}">
                <a16:creationId xmlns:a16="http://schemas.microsoft.com/office/drawing/2014/main" id="{775B6006-C1E5-CD43-BA64-884327075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graphicFrame>
        <p:nvGraphicFramePr>
          <p:cNvPr id="7" name="Text Placeholder 3">
            <a:extLst>
              <a:ext uri="{FF2B5EF4-FFF2-40B4-BE49-F238E27FC236}">
                <a16:creationId xmlns:a16="http://schemas.microsoft.com/office/drawing/2014/main" id="{ED180637-9C91-5FCF-D4B1-5E0EB25D7785}"/>
              </a:ext>
            </a:extLst>
          </p:cNvPr>
          <p:cNvGraphicFramePr/>
          <p:nvPr>
            <p:extLst>
              <p:ext uri="{D42A27DB-BD31-4B8C-83A1-F6EECF244321}">
                <p14:modId xmlns:p14="http://schemas.microsoft.com/office/powerpoint/2010/main" val="1625258109"/>
              </p:ext>
            </p:extLst>
          </p:nvPr>
        </p:nvGraphicFramePr>
        <p:xfrm>
          <a:off x="838200" y="179068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1A33F29-8729-6A44-BA63-6AF762C36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8" name="Picture 7" descr="Logo&#10;&#10;Description automatically generated">
            <a:extLst>
              <a:ext uri="{FF2B5EF4-FFF2-40B4-BE49-F238E27FC236}">
                <a16:creationId xmlns:a16="http://schemas.microsoft.com/office/drawing/2014/main" id="{5E783A41-7DFE-BF41-A7DA-6A098DAC69C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212238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96B5-2626-D141-8526-E301353EA15C}"/>
              </a:ext>
            </a:extLst>
          </p:cNvPr>
          <p:cNvSpPr>
            <a:spLocks noGrp="1"/>
          </p:cNvSpPr>
          <p:nvPr>
            <p:ph type="title"/>
          </p:nvPr>
        </p:nvSpPr>
        <p:spPr>
          <a:xfrm>
            <a:off x="838200" y="718723"/>
            <a:ext cx="7162800" cy="1325563"/>
          </a:xfrm>
          <a:ln>
            <a:noFill/>
          </a:ln>
        </p:spPr>
        <p:txBody>
          <a:bodyPr>
            <a:normAutofit/>
          </a:bodyPr>
          <a:lstStyle/>
          <a:p>
            <a:r>
              <a:rPr lang="en-US" sz="3200" dirty="0"/>
              <a:t>Gut microbiota: A target for heavy metal toxicity and a probiotic protective strategy</a:t>
            </a:r>
            <a:br>
              <a:rPr lang="en-US" sz="1400" dirty="0"/>
            </a:br>
            <a:r>
              <a:rPr lang="en-US" sz="1400" dirty="0"/>
              <a:t>Hui Duan, </a:t>
            </a:r>
            <a:r>
              <a:rPr lang="en-US" sz="1400" dirty="0" err="1"/>
              <a:t>Leilei</a:t>
            </a:r>
            <a:r>
              <a:rPr lang="en-US" sz="1400" dirty="0"/>
              <a:t> Yu, </a:t>
            </a:r>
            <a:r>
              <a:rPr lang="en-US" sz="1400" dirty="0" err="1"/>
              <a:t>Fengwei</a:t>
            </a:r>
            <a:r>
              <a:rPr lang="en-US" sz="1400" dirty="0"/>
              <a:t> Tian, </a:t>
            </a:r>
            <a:r>
              <a:rPr lang="en-US" sz="1400" dirty="0" err="1"/>
              <a:t>Qixiao</a:t>
            </a:r>
            <a:r>
              <a:rPr lang="en-US" sz="1400" dirty="0"/>
              <a:t> </a:t>
            </a:r>
            <a:r>
              <a:rPr lang="en-US" sz="1400" dirty="0" err="1"/>
              <a:t>Zhai</a:t>
            </a:r>
            <a:r>
              <a:rPr lang="en-US" sz="1400" dirty="0"/>
              <a:t>, </a:t>
            </a:r>
            <a:r>
              <a:rPr lang="en-US" sz="1400" dirty="0" err="1"/>
              <a:t>Liuping</a:t>
            </a:r>
            <a:r>
              <a:rPr lang="en-US" sz="1400" dirty="0"/>
              <a:t> Fan, and Wei Chen</a:t>
            </a:r>
            <a:endParaRPr lang="en-US" sz="4000" dirty="0"/>
          </a:p>
        </p:txBody>
      </p:sp>
      <p:sp>
        <p:nvSpPr>
          <p:cNvPr id="3" name="Content Placeholder 2">
            <a:extLst>
              <a:ext uri="{FF2B5EF4-FFF2-40B4-BE49-F238E27FC236}">
                <a16:creationId xmlns:a16="http://schemas.microsoft.com/office/drawing/2014/main" id="{3820E323-F34F-F84A-AB3F-2DCEBFFA08DF}"/>
              </a:ext>
            </a:extLst>
          </p:cNvPr>
          <p:cNvSpPr>
            <a:spLocks noGrp="1"/>
          </p:cNvSpPr>
          <p:nvPr>
            <p:ph idx="1"/>
          </p:nvPr>
        </p:nvSpPr>
        <p:spPr>
          <a:xfrm>
            <a:off x="838200" y="2232025"/>
            <a:ext cx="10515600" cy="4351338"/>
          </a:xfrm>
        </p:spPr>
        <p:txBody>
          <a:bodyPr/>
          <a:lstStyle/>
          <a:p>
            <a:pPr marL="0" indent="0">
              <a:buNone/>
            </a:pPr>
            <a:r>
              <a:rPr lang="en-US" sz="2400" dirty="0">
                <a:latin typeface="Calibri Light" panose="020F0302020204030204" pitchFamily="34" charset="0"/>
                <a:cs typeface="Calibri Light" panose="020F0302020204030204" pitchFamily="34" charset="0"/>
              </a:rPr>
              <a:t>The gut microbiota are the first line of defense against the toxic effects of heavy metals. Heavy metal exposure alters the composition and metabolic profile of the gut microbiota at the functional level. Moreover, the gut microbiota can affect the integrity of the intestinal barrier, which may also in turn affect the absorption of heavy metals.</a:t>
            </a:r>
          </a:p>
          <a:p>
            <a:pPr marL="0" indent="0">
              <a:buNone/>
            </a:pPr>
            <a:r>
              <a:rPr lang="en-US" sz="2400" dirty="0">
                <a:latin typeface="Calibri Light" panose="020F0302020204030204" pitchFamily="34" charset="0"/>
                <a:cs typeface="Calibri Light" panose="020F0302020204030204" pitchFamily="34" charset="0"/>
              </a:rPr>
              <a:t>Probiotics have been shown to reduce the absorption of heavy metals in the intestinal tract via the enhancement of intestinal heavy metal  sequestration, detoxification of heavy metals in the gut, changing the expression of metal transporter proteins, and maintaining the gut barrier function</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r>
              <a:rPr lang="en-US" sz="1200" dirty="0">
                <a:hlinkClick r:id="rId2"/>
              </a:rPr>
              <a:t>https://pubmed.ncbi.nlm.nih.gov/32629250/</a:t>
            </a:r>
            <a:r>
              <a:rPr lang="en-US" sz="1200" dirty="0"/>
              <a:t> </a:t>
            </a:r>
          </a:p>
        </p:txBody>
      </p:sp>
      <p:pic>
        <p:nvPicPr>
          <p:cNvPr id="4" name="Google Shape;215;p16">
            <a:extLst>
              <a:ext uri="{FF2B5EF4-FFF2-40B4-BE49-F238E27FC236}">
                <a16:creationId xmlns:a16="http://schemas.microsoft.com/office/drawing/2014/main" id="{3A910D00-E800-3B49-96E0-AAE9E15DB162}"/>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pic>
        <p:nvPicPr>
          <p:cNvPr id="6" name="Picture 5">
            <a:extLst>
              <a:ext uri="{FF2B5EF4-FFF2-40B4-BE49-F238E27FC236}">
                <a16:creationId xmlns:a16="http://schemas.microsoft.com/office/drawing/2014/main" id="{E0DD41B0-62E6-F341-B29A-D89F42F83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5" name="Google Shape;295;p13" descr="Logo&#10;&#10;Description automatically generated">
            <a:extLst>
              <a:ext uri="{FF2B5EF4-FFF2-40B4-BE49-F238E27FC236}">
                <a16:creationId xmlns:a16="http://schemas.microsoft.com/office/drawing/2014/main" id="{3F2BF64A-6AF5-E140-BCBA-9D7CB86A5A9F}"/>
              </a:ext>
            </a:extLst>
          </p:cNvPr>
          <p:cNvPicPr preferRelativeResize="0"/>
          <p:nvPr/>
        </p:nvPicPr>
        <p:blipFill rotWithShape="1">
          <a:blip r:embed="rId5">
            <a:alphaModFix/>
          </a:blip>
          <a:srcRect/>
          <a:stretch/>
        </p:blipFill>
        <p:spPr>
          <a:xfrm>
            <a:off x="10639233" y="5436972"/>
            <a:ext cx="1680453" cy="1421028"/>
          </a:xfrm>
          <a:prstGeom prst="rect">
            <a:avLst/>
          </a:prstGeom>
          <a:noFill/>
          <a:ln>
            <a:noFill/>
          </a:ln>
        </p:spPr>
      </p:pic>
    </p:spTree>
    <p:extLst>
      <p:ext uri="{BB962C8B-B14F-4D97-AF65-F5344CB8AC3E}">
        <p14:creationId xmlns:p14="http://schemas.microsoft.com/office/powerpoint/2010/main" val="1670176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70"/>
          <p:cNvSpPr/>
          <p:nvPr/>
        </p:nvSpPr>
        <p:spPr>
          <a:xfrm>
            <a:off x="-1" y="0"/>
            <a:ext cx="121916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50" name="Picture 4" descr="Picture 4"/>
          <p:cNvPicPr>
            <a:picLocks noChangeAspect="1"/>
          </p:cNvPicPr>
          <p:nvPr/>
        </p:nvPicPr>
        <p:blipFill>
          <a:blip r:embed="rId3">
            <a:alphaModFix amt="70000"/>
          </a:blip>
          <a:srcRect t="18356" b="24887"/>
          <a:stretch>
            <a:fillRect/>
          </a:stretch>
        </p:blipFill>
        <p:spPr>
          <a:xfrm>
            <a:off x="3132038" y="2041"/>
            <a:ext cx="9059658" cy="6855959"/>
          </a:xfrm>
          <a:prstGeom prst="rect">
            <a:avLst/>
          </a:prstGeom>
          <a:ln w="12700">
            <a:miter lim="400000"/>
          </a:ln>
        </p:spPr>
      </p:pic>
      <p:sp>
        <p:nvSpPr>
          <p:cNvPr id="151" name="Title 1"/>
          <p:cNvSpPr txBox="1">
            <a:spLocks noGrp="1"/>
          </p:cNvSpPr>
          <p:nvPr>
            <p:ph type="title"/>
          </p:nvPr>
        </p:nvSpPr>
        <p:spPr>
          <a:xfrm>
            <a:off x="6556100" y="1099671"/>
            <a:ext cx="4972511" cy="3367554"/>
          </a:xfrm>
          <a:prstGeom prst="rect">
            <a:avLst/>
          </a:prstGeom>
        </p:spPr>
        <p:txBody>
          <a:bodyPr anchor="b"/>
          <a:lstStyle>
            <a:lvl1pPr>
              <a:defRPr sz="6600">
                <a:latin typeface="Baskerville"/>
                <a:ea typeface="Baskerville"/>
                <a:cs typeface="Baskerville"/>
                <a:sym typeface="Baskerville"/>
              </a:defRPr>
            </a:lvl1pPr>
          </a:lstStyle>
          <a:p>
            <a:r>
              <a:rPr dirty="0">
                <a:solidFill>
                  <a:schemeClr val="bg1"/>
                </a:solidFill>
                <a:latin typeface="+mj-lt"/>
              </a:rPr>
              <a:t>Dr. Dori </a:t>
            </a:r>
            <a:r>
              <a:rPr dirty="0" err="1">
                <a:solidFill>
                  <a:schemeClr val="bg1"/>
                </a:solidFill>
                <a:latin typeface="+mj-lt"/>
              </a:rPr>
              <a:t>Naerbo</a:t>
            </a:r>
            <a:r>
              <a:rPr dirty="0">
                <a:solidFill>
                  <a:schemeClr val="bg1"/>
                </a:solidFill>
                <a:latin typeface="+mj-lt"/>
              </a:rPr>
              <a:t>, Ph.D.</a:t>
            </a:r>
            <a:r>
              <a:rPr dirty="0">
                <a:solidFill>
                  <a:schemeClr val="tx1"/>
                </a:solidFill>
                <a:latin typeface="+mj-lt"/>
              </a:rPr>
              <a:t> </a:t>
            </a:r>
          </a:p>
        </p:txBody>
      </p:sp>
      <p:sp>
        <p:nvSpPr>
          <p:cNvPr id="152" name="Freeform: Shape 72"/>
          <p:cNvSpPr/>
          <p:nvPr/>
        </p:nvSpPr>
        <p:spPr>
          <a:xfrm>
            <a:off x="0" y="3"/>
            <a:ext cx="5859484" cy="6857998"/>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53" name="Picture 2" descr="Picture 2"/>
          <p:cNvPicPr>
            <a:picLocks noChangeAspect="1"/>
          </p:cNvPicPr>
          <p:nvPr/>
        </p:nvPicPr>
        <p:blipFill>
          <a:blip r:embed="rId4"/>
          <a:srcRect l="32099" r="18348"/>
          <a:stretch>
            <a:fillRect/>
          </a:stretch>
        </p:blipFill>
        <p:spPr>
          <a:xfrm>
            <a:off x="0" y="3"/>
            <a:ext cx="6095604" cy="6857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54" name="Picture 9" descr="Picture 9"/>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1"/>
                                        </p:tgtEl>
                                        <p:attrNameLst>
                                          <p:attrName>style.visibility</p:attrName>
                                        </p:attrNameLst>
                                      </p:cBhvr>
                                      <p:to>
                                        <p:strVal val="visible"/>
                                      </p:to>
                                    </p:set>
                                    <p:animEffect transition="in" filter="dissolve">
                                      <p:cBhvr>
                                        <p:cTn id="7" dur="7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48B4-0A3B-B445-AF35-C1F7DDEF89DC}"/>
              </a:ext>
            </a:extLst>
          </p:cNvPr>
          <p:cNvSpPr>
            <a:spLocks noGrp="1"/>
          </p:cNvSpPr>
          <p:nvPr>
            <p:ph type="title"/>
          </p:nvPr>
        </p:nvSpPr>
        <p:spPr>
          <a:xfrm>
            <a:off x="838200" y="536713"/>
            <a:ext cx="6645966" cy="864705"/>
          </a:xfrm>
          <a:ln>
            <a:noFill/>
          </a:ln>
        </p:spPr>
        <p:style>
          <a:lnRef idx="2">
            <a:schemeClr val="dk1"/>
          </a:lnRef>
          <a:fillRef idx="1">
            <a:schemeClr val="lt1"/>
          </a:fillRef>
          <a:effectRef idx="0">
            <a:schemeClr val="dk1"/>
          </a:effectRef>
          <a:fontRef idx="minor">
            <a:schemeClr val="dk1"/>
          </a:fontRef>
        </p:style>
        <p:txBody>
          <a:bodyPr>
            <a:normAutofit/>
          </a:bodyPr>
          <a:lstStyle/>
          <a:p>
            <a:r>
              <a:rPr lang="en-US" sz="3000" dirty="0">
                <a:latin typeface="Calibri Light" panose="020F0302020204030204" pitchFamily="34" charset="0"/>
                <a:cs typeface="Calibri Light" panose="020F0302020204030204" pitchFamily="34" charset="0"/>
              </a:rPr>
              <a:t>Vitamin C modulates lead excretion in rats</a:t>
            </a:r>
            <a:br>
              <a:rPr lang="en-US" dirty="0"/>
            </a:br>
            <a:r>
              <a:rPr lang="en-US" sz="1200" dirty="0" err="1"/>
              <a:t>Hoseob</a:t>
            </a:r>
            <a:r>
              <a:rPr lang="en-US" sz="1200" dirty="0"/>
              <a:t> </a:t>
            </a:r>
            <a:r>
              <a:rPr lang="en-US" sz="1200" dirty="0" err="1"/>
              <a:t>Lihm</a:t>
            </a:r>
            <a:r>
              <a:rPr lang="en-US" sz="1200" dirty="0"/>
              <a:t>, Hyun Kim, </a:t>
            </a:r>
            <a:r>
              <a:rPr lang="en-US" sz="1200" dirty="0" err="1"/>
              <a:t>Heekyung</a:t>
            </a:r>
            <a:r>
              <a:rPr lang="en-US" sz="1200" dirty="0"/>
              <a:t> Chang, </a:t>
            </a:r>
            <a:r>
              <a:rPr lang="en-US" sz="1200" dirty="0" err="1"/>
              <a:t>Myunghee</a:t>
            </a:r>
            <a:r>
              <a:rPr lang="en-US" sz="1200" dirty="0"/>
              <a:t> Yoon, </a:t>
            </a:r>
            <a:r>
              <a:rPr lang="en-US" sz="1200" dirty="0" err="1"/>
              <a:t>Kayoung</a:t>
            </a:r>
            <a:r>
              <a:rPr lang="en-US" sz="1200" dirty="0"/>
              <a:t> Lee, and </a:t>
            </a:r>
            <a:r>
              <a:rPr lang="en-US" sz="1200" dirty="0" err="1"/>
              <a:t>Jongsoon</a:t>
            </a:r>
            <a:r>
              <a:rPr lang="en-US" sz="1200" dirty="0"/>
              <a:t> Choi</a:t>
            </a:r>
          </a:p>
        </p:txBody>
      </p:sp>
      <p:sp>
        <p:nvSpPr>
          <p:cNvPr id="3" name="Content Placeholder 2">
            <a:extLst>
              <a:ext uri="{FF2B5EF4-FFF2-40B4-BE49-F238E27FC236}">
                <a16:creationId xmlns:a16="http://schemas.microsoft.com/office/drawing/2014/main" id="{547FC05B-3700-A64A-9101-D5D7D89805EA}"/>
              </a:ext>
            </a:extLst>
          </p:cNvPr>
          <p:cNvSpPr>
            <a:spLocks noGrp="1"/>
          </p:cNvSpPr>
          <p:nvPr>
            <p:ph idx="1"/>
          </p:nvPr>
        </p:nvSpPr>
        <p:spPr>
          <a:xfrm>
            <a:off x="838200" y="1524763"/>
            <a:ext cx="10305535" cy="5168347"/>
          </a:xfrm>
        </p:spPr>
        <p:txBody>
          <a:bodyPr>
            <a:normAutofit/>
          </a:bodyPr>
          <a:lstStyle/>
          <a:p>
            <a:pPr marL="0" indent="0">
              <a:lnSpc>
                <a:spcPct val="120000"/>
              </a:lnSpc>
              <a:spcBef>
                <a:spcPts val="400"/>
              </a:spcBef>
              <a:buNone/>
            </a:pPr>
            <a:r>
              <a:rPr lang="en-US" sz="1900" dirty="0">
                <a:latin typeface="Calibri Light" panose="020F0302020204030204" pitchFamily="34" charset="0"/>
                <a:cs typeface="Calibri Light" panose="020F0302020204030204" pitchFamily="34" charset="0"/>
              </a:rPr>
              <a:t>Lead, one of the most toxic heavy metals, takes longer time to be excreted from the body than other heavy metals. In this study, researchers measured lead excretion vita urine and feces to find out the effect of vitamin C in lead chelation. </a:t>
            </a:r>
          </a:p>
          <a:p>
            <a:pPr>
              <a:lnSpc>
                <a:spcPct val="120000"/>
              </a:lnSpc>
              <a:spcBef>
                <a:spcPts val="400"/>
              </a:spcBef>
            </a:pPr>
            <a:r>
              <a:rPr lang="en-US" sz="1900" dirty="0">
                <a:latin typeface="Calibri Light" panose="020F0302020204030204" pitchFamily="34" charset="0"/>
                <a:cs typeface="Calibri Light" panose="020F0302020204030204" pitchFamily="34" charset="0"/>
              </a:rPr>
              <a:t>Out of 36 mice, 29 survived: 76.9% survived in the lead only administered group; 90.9% survived in the lead administration and low dose of vitamin C; and 100% survived in the lead administration and high dose of vitamin C group</a:t>
            </a:r>
          </a:p>
          <a:p>
            <a:pPr>
              <a:lnSpc>
                <a:spcPct val="120000"/>
              </a:lnSpc>
              <a:spcBef>
                <a:spcPts val="400"/>
              </a:spcBef>
            </a:pPr>
            <a:r>
              <a:rPr lang="en-US" sz="1900" dirty="0">
                <a:latin typeface="Calibri Light" panose="020F0302020204030204" pitchFamily="34" charset="0"/>
                <a:cs typeface="Calibri Light" panose="020F0302020204030204" pitchFamily="34" charset="0"/>
              </a:rPr>
              <a:t>Low vitamin C intake group exhibited higher urinary excretion than the lead only group. The urinary excretion level in high dose vitamin C intake group was significantly higher than the lead only group. Overall, it was found that administrating high dose of vitamin C accelerated the excretion of lead in body compared to low dose of vitamin C.</a:t>
            </a:r>
          </a:p>
          <a:p>
            <a:pPr>
              <a:lnSpc>
                <a:spcPct val="120000"/>
              </a:lnSpc>
              <a:spcBef>
                <a:spcPts val="400"/>
              </a:spcBef>
            </a:pPr>
            <a:r>
              <a:rPr lang="en-US" sz="1900" dirty="0">
                <a:latin typeface="Calibri Light" panose="020F0302020204030204" pitchFamily="34" charset="0"/>
                <a:cs typeface="Calibri Light" panose="020F0302020204030204" pitchFamily="34" charset="0"/>
              </a:rPr>
              <a:t>In addition, fecal lead excretion seemed to be increased in the high dose vitamin C intake group, compared to the group with lead administrations </a:t>
            </a:r>
          </a:p>
          <a:p>
            <a:pPr marL="0" indent="0">
              <a:lnSpc>
                <a:spcPct val="120000"/>
              </a:lnSpc>
              <a:buNone/>
            </a:pPr>
            <a:r>
              <a:rPr lang="en-US" sz="1200" dirty="0">
                <a:latin typeface="Calibri Light" panose="020F0302020204030204" pitchFamily="34" charset="0"/>
                <a:cs typeface="Calibri Light" panose="020F0302020204030204" pitchFamily="34" charset="0"/>
                <a:hlinkClick r:id="rId2"/>
              </a:rPr>
              <a:t>https://www.ncbi.nlm.nih.gov/pmc/articles/PMC3875841/</a:t>
            </a:r>
            <a:endParaRPr lang="en-US" sz="1200" dirty="0"/>
          </a:p>
        </p:txBody>
      </p:sp>
      <p:pic>
        <p:nvPicPr>
          <p:cNvPr id="4" name="Google Shape;215;p16">
            <a:extLst>
              <a:ext uri="{FF2B5EF4-FFF2-40B4-BE49-F238E27FC236}">
                <a16:creationId xmlns:a16="http://schemas.microsoft.com/office/drawing/2014/main" id="{63EC1A75-710B-144C-8A6C-216D53BEF8A2}"/>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pic>
        <p:nvPicPr>
          <p:cNvPr id="6" name="Picture 5">
            <a:extLst>
              <a:ext uri="{FF2B5EF4-FFF2-40B4-BE49-F238E27FC236}">
                <a16:creationId xmlns:a16="http://schemas.microsoft.com/office/drawing/2014/main" id="{1FB066B6-8B45-AC48-B251-B2E868C25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5" name="Google Shape;295;p13" descr="Logo&#10;&#10;Description automatically generated">
            <a:extLst>
              <a:ext uri="{FF2B5EF4-FFF2-40B4-BE49-F238E27FC236}">
                <a16:creationId xmlns:a16="http://schemas.microsoft.com/office/drawing/2014/main" id="{3F7836CA-8EA4-8247-ABB2-81D88924F617}"/>
              </a:ext>
            </a:extLst>
          </p:cNvPr>
          <p:cNvPicPr preferRelativeResize="0"/>
          <p:nvPr/>
        </p:nvPicPr>
        <p:blipFill rotWithShape="1">
          <a:blip r:embed="rId5">
            <a:alphaModFix/>
          </a:blip>
          <a:srcRect/>
          <a:stretch/>
        </p:blipFill>
        <p:spPr>
          <a:xfrm>
            <a:off x="10639233" y="5436972"/>
            <a:ext cx="1680453" cy="1421028"/>
          </a:xfrm>
          <a:prstGeom prst="rect">
            <a:avLst/>
          </a:prstGeom>
          <a:noFill/>
          <a:ln>
            <a:noFill/>
          </a:ln>
        </p:spPr>
      </p:pic>
    </p:spTree>
    <p:extLst>
      <p:ext uri="{BB962C8B-B14F-4D97-AF65-F5344CB8AC3E}">
        <p14:creationId xmlns:p14="http://schemas.microsoft.com/office/powerpoint/2010/main" val="1214121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DB4A-611B-A546-95E3-A01261D6F7B2}"/>
              </a:ext>
            </a:extLst>
          </p:cNvPr>
          <p:cNvSpPr>
            <a:spLocks noGrp="1"/>
          </p:cNvSpPr>
          <p:nvPr>
            <p:ph type="title"/>
          </p:nvPr>
        </p:nvSpPr>
        <p:spPr>
          <a:xfrm>
            <a:off x="838200" y="653360"/>
            <a:ext cx="10515600" cy="1325563"/>
          </a:xfrm>
          <a:ln>
            <a:noFill/>
          </a:ln>
        </p:spPr>
        <p:style>
          <a:lnRef idx="2">
            <a:schemeClr val="dk1"/>
          </a:lnRef>
          <a:fillRef idx="1">
            <a:schemeClr val="lt1"/>
          </a:fillRef>
          <a:effectRef idx="0">
            <a:schemeClr val="dk1"/>
          </a:effectRef>
          <a:fontRef idx="minor">
            <a:schemeClr val="dk1"/>
          </a:fontRef>
        </p:style>
        <p:txBody>
          <a:bodyPr>
            <a:normAutofit fontScale="90000"/>
          </a:bodyPr>
          <a:lstStyle/>
          <a:p>
            <a:pPr>
              <a:lnSpc>
                <a:spcPct val="100000"/>
              </a:lnSpc>
            </a:pPr>
            <a:r>
              <a:rPr lang="en-US" sz="3300" dirty="0">
                <a:latin typeface="Calibri Light" panose="020F0302020204030204" pitchFamily="34" charset="0"/>
                <a:cs typeface="Calibri Light" panose="020F0302020204030204" pitchFamily="34" charset="0"/>
              </a:rPr>
              <a:t>Functionalized </a:t>
            </a:r>
            <a:r>
              <a:rPr lang="en-US" sz="3300" dirty="0" err="1">
                <a:latin typeface="Calibri Light" panose="020F0302020204030204" pitchFamily="34" charset="0"/>
                <a:cs typeface="Calibri Light" panose="020F0302020204030204" pitchFamily="34" charset="0"/>
              </a:rPr>
              <a:t>Nanoporous</a:t>
            </a:r>
            <a:r>
              <a:rPr lang="en-US" sz="3300" dirty="0">
                <a:latin typeface="Calibri Light" panose="020F0302020204030204" pitchFamily="34" charset="0"/>
                <a:cs typeface="Calibri Light" panose="020F0302020204030204" pitchFamily="34" charset="0"/>
              </a:rPr>
              <a:t> Silica for the Removal of Heavy Metals from Biological Systems: Adsorption and Application</a:t>
            </a:r>
            <a:br>
              <a:rPr lang="en-US" sz="1300" dirty="0"/>
            </a:br>
            <a:r>
              <a:rPr lang="en-US" sz="1300" dirty="0" err="1"/>
              <a:t>Wassana</a:t>
            </a:r>
            <a:r>
              <a:rPr lang="en-US" sz="1300" dirty="0"/>
              <a:t> </a:t>
            </a:r>
            <a:r>
              <a:rPr lang="en-US" sz="1300" dirty="0" err="1"/>
              <a:t>Yantasee</a:t>
            </a:r>
            <a:r>
              <a:rPr lang="en-US" sz="1300" dirty="0"/>
              <a:t>, Ryan D. Rutledge, </a:t>
            </a:r>
            <a:r>
              <a:rPr lang="en-US" sz="1300" dirty="0" err="1"/>
              <a:t>Wilaiwan</a:t>
            </a:r>
            <a:r>
              <a:rPr lang="en-US" sz="1300" dirty="0"/>
              <a:t> </a:t>
            </a:r>
            <a:r>
              <a:rPr lang="en-US" sz="1300" dirty="0" err="1"/>
              <a:t>Chouyyok</a:t>
            </a:r>
            <a:r>
              <a:rPr lang="en-US" sz="1300" dirty="0"/>
              <a:t>, </a:t>
            </a:r>
            <a:r>
              <a:rPr lang="en-US" sz="1300" dirty="0" err="1"/>
              <a:t>Vichaya</a:t>
            </a:r>
            <a:r>
              <a:rPr lang="en-US" sz="1300" dirty="0"/>
              <a:t> </a:t>
            </a:r>
            <a:r>
              <a:rPr lang="en-US" sz="1300" dirty="0" err="1"/>
              <a:t>Sukwarotwat</a:t>
            </a:r>
            <a:r>
              <a:rPr lang="en-US" sz="1300" dirty="0"/>
              <a:t>, </a:t>
            </a:r>
            <a:r>
              <a:rPr lang="en-US" sz="1300" dirty="0" err="1"/>
              <a:t>Galya</a:t>
            </a:r>
            <a:r>
              <a:rPr lang="en-US" sz="1300" dirty="0"/>
              <a:t> Orr, Cynthia L. Warner, Marvin G. Warner, Glen E. Fryxell, Robert J. </a:t>
            </a:r>
            <a:r>
              <a:rPr lang="en-US" sz="1300" dirty="0" err="1"/>
              <a:t>Wiacek</a:t>
            </a:r>
            <a:r>
              <a:rPr lang="en-US" sz="1300" dirty="0"/>
              <a:t>, Charles </a:t>
            </a:r>
            <a:r>
              <a:rPr lang="en-US" sz="1300" dirty="0" err="1"/>
              <a:t>Timchalk</a:t>
            </a:r>
            <a:r>
              <a:rPr lang="en-US" sz="1300" dirty="0"/>
              <a:t>, and R. Shane </a:t>
            </a:r>
            <a:r>
              <a:rPr lang="en-US" sz="1300" dirty="0" err="1"/>
              <a:t>Addleman</a:t>
            </a:r>
            <a:endParaRPr lang="en-US" sz="1300" dirty="0"/>
          </a:p>
        </p:txBody>
      </p:sp>
      <p:sp>
        <p:nvSpPr>
          <p:cNvPr id="3" name="Content Placeholder 2">
            <a:extLst>
              <a:ext uri="{FF2B5EF4-FFF2-40B4-BE49-F238E27FC236}">
                <a16:creationId xmlns:a16="http://schemas.microsoft.com/office/drawing/2014/main" id="{CFE0F2DE-36F9-D14C-A627-B681198DE118}"/>
              </a:ext>
            </a:extLst>
          </p:cNvPr>
          <p:cNvSpPr>
            <a:spLocks noGrp="1"/>
          </p:cNvSpPr>
          <p:nvPr>
            <p:ph idx="1"/>
          </p:nvPr>
        </p:nvSpPr>
        <p:spPr>
          <a:xfrm>
            <a:off x="838200" y="2163555"/>
            <a:ext cx="10515600" cy="4694445"/>
          </a:xfrm>
        </p:spPr>
        <p:txBody>
          <a:bodyPr>
            <a:normAutofit fontScale="77500" lnSpcReduction="20000"/>
          </a:bodyPr>
          <a:lstStyle/>
          <a:p>
            <a:pPr marL="0" indent="0">
              <a:lnSpc>
                <a:spcPct val="120000"/>
              </a:lnSpc>
              <a:buNone/>
            </a:pPr>
            <a:r>
              <a:rPr lang="en-US" dirty="0">
                <a:latin typeface="Calibri Light" panose="020F0302020204030204" pitchFamily="34" charset="0"/>
                <a:cs typeface="Calibri Light" panose="020F0302020204030204" pitchFamily="34" charset="0"/>
              </a:rPr>
              <a:t>In this study, researchers developed a thiol-modified nano-porous silica material (SH-SAMMS) as an oral therapy for the prevention and treatment of heavy metal poisoning. </a:t>
            </a:r>
          </a:p>
          <a:p>
            <a:pPr>
              <a:lnSpc>
                <a:spcPct val="120000"/>
              </a:lnSpc>
            </a:pPr>
            <a:r>
              <a:rPr lang="en-US" dirty="0">
                <a:latin typeface="Calibri Light" panose="020F0302020204030204" pitchFamily="34" charset="0"/>
                <a:cs typeface="Calibri Light" panose="020F0302020204030204" pitchFamily="34" charset="0"/>
              </a:rPr>
              <a:t>The results found that SH-SAMMAS effectively removed inorganic mercury from biologically digested fish tissue; it could hold inorganic mercury and methyl mercury inside nano-size pores, which in turn prevents bacteria from converting them to more absorbable forms</a:t>
            </a:r>
          </a:p>
          <a:p>
            <a:pPr>
              <a:lnSpc>
                <a:spcPct val="120000"/>
              </a:lnSpc>
            </a:pPr>
            <a:r>
              <a:rPr lang="en-US" dirty="0">
                <a:latin typeface="Calibri Light" panose="020F0302020204030204" pitchFamily="34" charset="0"/>
                <a:cs typeface="Calibri Light" panose="020F0302020204030204" pitchFamily="34" charset="0"/>
              </a:rPr>
              <a:t>In rats fed a diet containing methyl mercury, cadmium, and lead, and silica had blood inorganic levels significantly lower than the rats fed the metal diet exclusively</a:t>
            </a:r>
          </a:p>
          <a:p>
            <a:pPr>
              <a:lnSpc>
                <a:spcPct val="120000"/>
              </a:lnSpc>
            </a:pPr>
            <a:r>
              <a:rPr lang="en-US" dirty="0">
                <a:latin typeface="Calibri Light" panose="020F0302020204030204" pitchFamily="34" charset="0"/>
                <a:cs typeface="Calibri Light" panose="020F0302020204030204" pitchFamily="34" charset="0"/>
              </a:rPr>
              <a:t>The rats fed silica suffered from less metal exposure induced weight loss</a:t>
            </a:r>
          </a:p>
          <a:p>
            <a:pPr marL="0" indent="0">
              <a:buNone/>
            </a:pPr>
            <a:endParaRPr lang="en-US" dirty="0">
              <a:latin typeface="Calibri Light" panose="020F0302020204030204" pitchFamily="34" charset="0"/>
              <a:cs typeface="Calibri Light" panose="020F0302020204030204" pitchFamily="34" charset="0"/>
            </a:endParaRPr>
          </a:p>
          <a:p>
            <a:pPr marL="0" indent="0">
              <a:buNone/>
            </a:pPr>
            <a:r>
              <a:rPr lang="en-US" sz="1400" dirty="0">
                <a:latin typeface="Calibri Light" panose="020F0302020204030204" pitchFamily="34" charset="0"/>
                <a:cs typeface="Calibri Light" panose="020F0302020204030204" pitchFamily="34" charset="0"/>
                <a:hlinkClick r:id="rId2"/>
              </a:rPr>
              <a:t>https://www.ncbi.nlm.nih.gov/labs/pmc/articles/PMC3429124/</a:t>
            </a:r>
            <a:r>
              <a:rPr lang="en-US" sz="1400" dirty="0">
                <a:latin typeface="Calibri Light" panose="020F0302020204030204" pitchFamily="34" charset="0"/>
                <a:cs typeface="Calibri Light" panose="020F0302020204030204" pitchFamily="34" charset="0"/>
              </a:rPr>
              <a:t>  </a:t>
            </a:r>
          </a:p>
          <a:p>
            <a:pPr marL="0" indent="0">
              <a:buNone/>
            </a:pPr>
            <a:endParaRPr lang="en-US" sz="2600" dirty="0">
              <a:latin typeface="Calibri Light" panose="020F0302020204030204" pitchFamily="34" charset="0"/>
              <a:cs typeface="Calibri Light" panose="020F0302020204030204" pitchFamily="34" charset="0"/>
            </a:endParaRPr>
          </a:p>
          <a:p>
            <a:pPr marL="0" indent="0">
              <a:buNone/>
            </a:pPr>
            <a:endParaRPr lang="en-US" sz="2600" dirty="0">
              <a:latin typeface="Calibri Light" panose="020F0302020204030204" pitchFamily="34" charset="0"/>
              <a:cs typeface="Calibri Light" panose="020F0302020204030204" pitchFamily="34" charset="0"/>
            </a:endParaRPr>
          </a:p>
        </p:txBody>
      </p:sp>
      <p:pic>
        <p:nvPicPr>
          <p:cNvPr id="4" name="Google Shape;215;p16">
            <a:extLst>
              <a:ext uri="{FF2B5EF4-FFF2-40B4-BE49-F238E27FC236}">
                <a16:creationId xmlns:a16="http://schemas.microsoft.com/office/drawing/2014/main" id="{7465B6C7-F28A-4D4F-A9A4-2AC771D57163}"/>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pic>
        <p:nvPicPr>
          <p:cNvPr id="6" name="Picture 5">
            <a:extLst>
              <a:ext uri="{FF2B5EF4-FFF2-40B4-BE49-F238E27FC236}">
                <a16:creationId xmlns:a16="http://schemas.microsoft.com/office/drawing/2014/main" id="{65F755B0-3631-0B4B-8FF0-C5156F34B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5" name="Google Shape;295;p13" descr="Logo&#10;&#10;Description automatically generated">
            <a:extLst>
              <a:ext uri="{FF2B5EF4-FFF2-40B4-BE49-F238E27FC236}">
                <a16:creationId xmlns:a16="http://schemas.microsoft.com/office/drawing/2014/main" id="{47A04143-23AF-B049-ABEE-F0FB6D474843}"/>
              </a:ext>
            </a:extLst>
          </p:cNvPr>
          <p:cNvPicPr preferRelativeResize="0"/>
          <p:nvPr/>
        </p:nvPicPr>
        <p:blipFill rotWithShape="1">
          <a:blip r:embed="rId5">
            <a:alphaModFix/>
          </a:blip>
          <a:srcRect/>
          <a:stretch/>
        </p:blipFill>
        <p:spPr>
          <a:xfrm>
            <a:off x="10639233" y="5436972"/>
            <a:ext cx="1680453" cy="1421028"/>
          </a:xfrm>
          <a:prstGeom prst="rect">
            <a:avLst/>
          </a:prstGeom>
          <a:noFill/>
          <a:ln>
            <a:noFill/>
          </a:ln>
        </p:spPr>
      </p:pic>
    </p:spTree>
    <p:extLst>
      <p:ext uri="{BB962C8B-B14F-4D97-AF65-F5344CB8AC3E}">
        <p14:creationId xmlns:p14="http://schemas.microsoft.com/office/powerpoint/2010/main" val="49878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5033-0D48-BE43-8313-56C2A1C6254C}"/>
              </a:ext>
            </a:extLst>
          </p:cNvPr>
          <p:cNvSpPr>
            <a:spLocks noGrp="1"/>
          </p:cNvSpPr>
          <p:nvPr>
            <p:ph type="title"/>
          </p:nvPr>
        </p:nvSpPr>
        <p:spPr>
          <a:xfrm>
            <a:off x="838200" y="712994"/>
            <a:ext cx="10515600" cy="867327"/>
          </a:xfrm>
          <a:ln>
            <a:noFill/>
          </a:ln>
        </p:spPr>
        <p:style>
          <a:lnRef idx="2">
            <a:schemeClr val="dk1"/>
          </a:lnRef>
          <a:fillRef idx="1">
            <a:schemeClr val="lt1"/>
          </a:fillRef>
          <a:effectRef idx="0">
            <a:schemeClr val="dk1"/>
          </a:effectRef>
          <a:fontRef idx="minor">
            <a:schemeClr val="dk1"/>
          </a:fontRef>
        </p:style>
        <p:txBody>
          <a:bodyPr>
            <a:normAutofit/>
          </a:bodyPr>
          <a:lstStyle/>
          <a:p>
            <a:r>
              <a:rPr lang="en-US" sz="3000" dirty="0">
                <a:latin typeface="Calibri Light" panose="020F0302020204030204" pitchFamily="34" charset="0"/>
                <a:cs typeface="Calibri Light" panose="020F0302020204030204" pitchFamily="34" charset="0"/>
              </a:rPr>
              <a:t>Dietary Strategies for the Treatment of Cadmium and Lead Toxicity </a:t>
            </a:r>
            <a:br>
              <a:rPr lang="en-US" sz="3600" b="0" spc="0" dirty="0">
                <a:latin typeface="Calibri Light" panose="020F0302020204030204" pitchFamily="34" charset="0"/>
                <a:cs typeface="Calibri Light" panose="020F0302020204030204" pitchFamily="34" charset="0"/>
              </a:rPr>
            </a:br>
            <a:r>
              <a:rPr lang="en-US" sz="1200" b="0" spc="0" dirty="0" err="1">
                <a:latin typeface="Calibri Light" panose="020F0302020204030204" pitchFamily="34" charset="0"/>
                <a:cs typeface="Calibri Light" panose="020F0302020204030204" pitchFamily="34" charset="0"/>
              </a:rPr>
              <a:t>Qixiao</a:t>
            </a:r>
            <a:r>
              <a:rPr lang="en-US" sz="1200" b="0" spc="0" dirty="0">
                <a:latin typeface="Calibri Light" panose="020F0302020204030204" pitchFamily="34" charset="0"/>
                <a:cs typeface="Calibri Light" panose="020F0302020204030204" pitchFamily="34" charset="0"/>
              </a:rPr>
              <a:t> </a:t>
            </a:r>
            <a:r>
              <a:rPr lang="en-US" sz="1200" b="0" spc="0" dirty="0" err="1">
                <a:latin typeface="Calibri Light" panose="020F0302020204030204" pitchFamily="34" charset="0"/>
                <a:cs typeface="Calibri Light" panose="020F0302020204030204" pitchFamily="34" charset="0"/>
              </a:rPr>
              <a:t>Zhai</a:t>
            </a:r>
            <a:r>
              <a:rPr lang="en-US" sz="1200" b="0" spc="0" dirty="0">
                <a:latin typeface="Calibri Light" panose="020F0302020204030204" pitchFamily="34" charset="0"/>
                <a:cs typeface="Calibri Light" panose="020F0302020204030204" pitchFamily="34" charset="0"/>
              </a:rPr>
              <a:t>, Arjan </a:t>
            </a:r>
            <a:r>
              <a:rPr lang="en-US" sz="1200" b="0" spc="0" dirty="0" err="1">
                <a:latin typeface="Calibri Light" panose="020F0302020204030204" pitchFamily="34" charset="0"/>
                <a:cs typeface="Calibri Light" panose="020F0302020204030204" pitchFamily="34" charset="0"/>
              </a:rPr>
              <a:t>Narbad</a:t>
            </a:r>
            <a:r>
              <a:rPr lang="en-US" sz="1200" b="0" spc="0" dirty="0">
                <a:latin typeface="Calibri Light" panose="020F0302020204030204" pitchFamily="34" charset="0"/>
                <a:cs typeface="Calibri Light" panose="020F0302020204030204" pitchFamily="34" charset="0"/>
              </a:rPr>
              <a:t>, and Wei Chen</a:t>
            </a:r>
            <a:endParaRPr lang="en-US" sz="1200" dirty="0"/>
          </a:p>
        </p:txBody>
      </p:sp>
      <p:sp>
        <p:nvSpPr>
          <p:cNvPr id="3" name="Content Placeholder 2">
            <a:extLst>
              <a:ext uri="{FF2B5EF4-FFF2-40B4-BE49-F238E27FC236}">
                <a16:creationId xmlns:a16="http://schemas.microsoft.com/office/drawing/2014/main" id="{2978D5EE-2F92-FF4B-B81D-26F4628D7248}"/>
              </a:ext>
            </a:extLst>
          </p:cNvPr>
          <p:cNvSpPr>
            <a:spLocks noGrp="1"/>
          </p:cNvSpPr>
          <p:nvPr>
            <p:ph idx="1"/>
          </p:nvPr>
        </p:nvSpPr>
        <p:spPr>
          <a:xfrm>
            <a:off x="838200" y="1690688"/>
            <a:ext cx="10515600" cy="4773958"/>
          </a:xfrm>
        </p:spPr>
        <p:txBody>
          <a:bodyPr>
            <a:normAutofit fontScale="92500" lnSpcReduction="10000"/>
          </a:bodyPr>
          <a:lstStyle/>
          <a:p>
            <a:pPr marL="0" indent="0">
              <a:lnSpc>
                <a:spcPct val="110000"/>
              </a:lnSpc>
              <a:buNone/>
            </a:pPr>
            <a:r>
              <a:rPr lang="en-US" sz="1900" dirty="0">
                <a:latin typeface="Calibri Light" panose="020F0302020204030204" pitchFamily="34" charset="0"/>
                <a:cs typeface="Calibri Light" panose="020F0302020204030204" pitchFamily="34" charset="0"/>
              </a:rPr>
              <a:t>Many studies in both animals and humans have shown that a deficiency in essential metals such as zinc, calcium, or iron can lead to greater absorption and toxicity of Cadmium and lead.</a:t>
            </a:r>
          </a:p>
          <a:p>
            <a:pPr>
              <a:lnSpc>
                <a:spcPct val="110000"/>
              </a:lnSpc>
            </a:pPr>
            <a:r>
              <a:rPr lang="en-US" sz="1900" dirty="0">
                <a:latin typeface="Calibri Light" panose="020F0302020204030204" pitchFamily="34" charset="0"/>
                <a:cs typeface="Calibri Light" panose="020F0302020204030204" pitchFamily="34" charset="0"/>
              </a:rPr>
              <a:t>Intake of zinc induces the synthesis of metallothionein, a low molecular weight protein that has a high affinity for Cd and causes detoxification by binding Cd. Zinc intake has been reported to alleviate oxidative stress caused by Cd and Pb exposure. </a:t>
            </a:r>
          </a:p>
          <a:p>
            <a:pPr>
              <a:lnSpc>
                <a:spcPct val="110000"/>
              </a:lnSpc>
            </a:pPr>
            <a:r>
              <a:rPr lang="en-US" sz="1900" dirty="0">
                <a:latin typeface="Calibri Light" panose="020F0302020204030204" pitchFamily="34" charset="0"/>
                <a:cs typeface="Calibri Light" panose="020F0302020204030204" pitchFamily="34" charset="0"/>
              </a:rPr>
              <a:t>Selenium is a cofactor of the antioxidant enzyme glutathione peroxidase (</a:t>
            </a:r>
            <a:r>
              <a:rPr lang="en-US" sz="1900" dirty="0" err="1">
                <a:latin typeface="Calibri Light" panose="020F0302020204030204" pitchFamily="34" charset="0"/>
                <a:cs typeface="Calibri Light" panose="020F0302020204030204" pitchFamily="34" charset="0"/>
              </a:rPr>
              <a:t>GPx</a:t>
            </a:r>
            <a:r>
              <a:rPr lang="en-US" sz="1900" dirty="0">
                <a:latin typeface="Calibri Light" panose="020F0302020204030204" pitchFamily="34" charset="0"/>
                <a:cs typeface="Calibri Light" panose="020F0302020204030204" pitchFamily="34" charset="0"/>
              </a:rPr>
              <a:t>) and it contributes to the antioxidant defense system, which enables it to alleviate Cd and Pb toxicity by reducing the Cd/Pb-induced oxidative stress and enhancing the antioxidant capacity of the host. </a:t>
            </a:r>
          </a:p>
          <a:p>
            <a:pPr>
              <a:lnSpc>
                <a:spcPct val="110000"/>
              </a:lnSpc>
            </a:pPr>
            <a:r>
              <a:rPr lang="en-US" sz="1900" dirty="0">
                <a:latin typeface="Calibri Light" panose="020F0302020204030204" pitchFamily="34" charset="0"/>
                <a:cs typeface="Calibri Light" panose="020F0302020204030204" pitchFamily="34" charset="0"/>
              </a:rPr>
              <a:t>Iron supplement can prevent or limit Cd absorption by reducing the expression of such transporters. To explain the decrease in intestinal Cd absorption after iron supplementation, iron competes with Cd for entry to the intestinal metal uptake transporters including divalent metal transporter-1 (DMT1) and metal transporter protein 1 (MTP1). </a:t>
            </a:r>
          </a:p>
          <a:p>
            <a:pPr marL="0" indent="0">
              <a:lnSpc>
                <a:spcPct val="100000"/>
              </a:lnSpc>
              <a:buNone/>
            </a:pPr>
            <a:endParaRPr lang="en-US" sz="20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hlinkClick r:id="rId2"/>
              </a:rPr>
              <a:t>https://www.ncbi.nlm.nih.gov/pmc/articles/PMC4303853/</a:t>
            </a:r>
            <a:r>
              <a:rPr lang="en-US" sz="1200" dirty="0">
                <a:latin typeface="Calibri Light" panose="020F0302020204030204" pitchFamily="34" charset="0"/>
                <a:cs typeface="Calibri Light" panose="020F0302020204030204" pitchFamily="34" charset="0"/>
              </a:rPr>
              <a:t>  </a:t>
            </a:r>
          </a:p>
        </p:txBody>
      </p:sp>
      <p:pic>
        <p:nvPicPr>
          <p:cNvPr id="4" name="Google Shape;215;p16">
            <a:extLst>
              <a:ext uri="{FF2B5EF4-FFF2-40B4-BE49-F238E27FC236}">
                <a16:creationId xmlns:a16="http://schemas.microsoft.com/office/drawing/2014/main" id="{356596B2-C2BE-D149-B3D6-CA33CEC4516E}"/>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pic>
        <p:nvPicPr>
          <p:cNvPr id="6" name="Picture 5">
            <a:extLst>
              <a:ext uri="{FF2B5EF4-FFF2-40B4-BE49-F238E27FC236}">
                <a16:creationId xmlns:a16="http://schemas.microsoft.com/office/drawing/2014/main" id="{777B9CFC-E048-884A-A078-E3CD56E2E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5" name="Google Shape;295;p13" descr="Logo&#10;&#10;Description automatically generated">
            <a:extLst>
              <a:ext uri="{FF2B5EF4-FFF2-40B4-BE49-F238E27FC236}">
                <a16:creationId xmlns:a16="http://schemas.microsoft.com/office/drawing/2014/main" id="{E2F2660E-D5EE-1640-92DC-9E93DD0BEF6D}"/>
              </a:ext>
            </a:extLst>
          </p:cNvPr>
          <p:cNvPicPr preferRelativeResize="0"/>
          <p:nvPr/>
        </p:nvPicPr>
        <p:blipFill rotWithShape="1">
          <a:blip r:embed="rId5">
            <a:alphaModFix/>
          </a:blip>
          <a:srcRect/>
          <a:stretch/>
        </p:blipFill>
        <p:spPr>
          <a:xfrm>
            <a:off x="10639233" y="5436972"/>
            <a:ext cx="1680453" cy="1421028"/>
          </a:xfrm>
          <a:prstGeom prst="rect">
            <a:avLst/>
          </a:prstGeom>
          <a:noFill/>
          <a:ln>
            <a:noFill/>
          </a:ln>
        </p:spPr>
      </p:pic>
    </p:spTree>
    <p:extLst>
      <p:ext uri="{BB962C8B-B14F-4D97-AF65-F5344CB8AC3E}">
        <p14:creationId xmlns:p14="http://schemas.microsoft.com/office/powerpoint/2010/main" val="670974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33877-FC35-8B49-AAE4-FC0473494DCD}"/>
              </a:ext>
            </a:extLst>
          </p:cNvPr>
          <p:cNvSpPr>
            <a:spLocks noGrp="1"/>
          </p:cNvSpPr>
          <p:nvPr>
            <p:ph type="title"/>
          </p:nvPr>
        </p:nvSpPr>
        <p:spPr>
          <a:xfrm>
            <a:off x="1136397" y="502020"/>
            <a:ext cx="5323715" cy="1642970"/>
          </a:xfrm>
        </p:spPr>
        <p:txBody>
          <a:bodyPr anchor="b">
            <a:normAutofit/>
          </a:bodyPr>
          <a:lstStyle/>
          <a:p>
            <a:r>
              <a:rPr lang="en-US" sz="4000"/>
              <a:t>REFERENCES</a:t>
            </a:r>
          </a:p>
        </p:txBody>
      </p:sp>
      <p:sp>
        <p:nvSpPr>
          <p:cNvPr id="3" name="Content Placeholder 2">
            <a:extLst>
              <a:ext uri="{FF2B5EF4-FFF2-40B4-BE49-F238E27FC236}">
                <a16:creationId xmlns:a16="http://schemas.microsoft.com/office/drawing/2014/main" id="{764ED65F-2467-6541-8F0D-FAF92F4C0D36}"/>
              </a:ext>
            </a:extLst>
          </p:cNvPr>
          <p:cNvSpPr>
            <a:spLocks noGrp="1"/>
          </p:cNvSpPr>
          <p:nvPr>
            <p:ph idx="1"/>
          </p:nvPr>
        </p:nvSpPr>
        <p:spPr>
          <a:xfrm>
            <a:off x="1144923" y="2405894"/>
            <a:ext cx="5315189" cy="3535083"/>
          </a:xfrm>
        </p:spPr>
        <p:txBody>
          <a:bodyPr anchor="t">
            <a:normAutofit/>
          </a:bodyPr>
          <a:lstStyle/>
          <a:p>
            <a:pPr>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hlinkClick r:id="rId2"/>
              </a:rPr>
              <a:t>https://www.healthline.com/health/heavy-metal-poisoning</a:t>
            </a:r>
            <a:endParaRPr lang="en-US" sz="1600" dirty="0">
              <a:latin typeface="Calibri Light" panose="020F0302020204030204" pitchFamily="34" charset="0"/>
              <a:cs typeface="Calibri Light" panose="020F0302020204030204" pitchFamily="34" charset="0"/>
            </a:endParaRPr>
          </a:p>
          <a:p>
            <a:pPr>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hlinkClick r:id="rId3"/>
              </a:rPr>
              <a:t>https://www.frontiersin.org/articles/10.3389/fphar.2021.643972/full</a:t>
            </a:r>
            <a:r>
              <a:rPr lang="en-US" sz="1600" dirty="0">
                <a:latin typeface="Calibri Light" panose="020F0302020204030204" pitchFamily="34" charset="0"/>
                <a:cs typeface="Calibri Light" panose="020F0302020204030204" pitchFamily="34" charset="0"/>
              </a:rPr>
              <a:t> </a:t>
            </a:r>
          </a:p>
          <a:p>
            <a:pPr>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hlinkClick r:id="rId4"/>
              </a:rPr>
              <a:t>https://www.ncbi.nlm.nih.gov/pmc/articles/PMC4427717/</a:t>
            </a:r>
            <a:r>
              <a:rPr lang="en-US" sz="1600" dirty="0">
                <a:latin typeface="Calibri Light" panose="020F0302020204030204" pitchFamily="34" charset="0"/>
                <a:cs typeface="Calibri Light" panose="020F0302020204030204" pitchFamily="34" charset="0"/>
              </a:rPr>
              <a:t>  </a:t>
            </a:r>
          </a:p>
          <a:p>
            <a:pPr>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hlinkClick r:id="rId5"/>
              </a:rPr>
              <a:t>https://pubmed.ncbi.nlm.nih.gov/32629250/</a:t>
            </a:r>
            <a:endParaRPr lang="en-US" sz="1600" dirty="0">
              <a:latin typeface="Calibri Light" panose="020F0302020204030204" pitchFamily="34" charset="0"/>
              <a:cs typeface="Calibri Light" panose="020F0302020204030204" pitchFamily="34" charset="0"/>
            </a:endParaRPr>
          </a:p>
          <a:p>
            <a:pPr>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hlinkClick r:id="rId6"/>
              </a:rPr>
              <a:t>https://www.ncbi.nlm.nih.gov/pmc/articles/PMC3875841/</a:t>
            </a:r>
            <a:endParaRPr lang="en-US" sz="1600" dirty="0">
              <a:latin typeface="Calibri Light" panose="020F0302020204030204" pitchFamily="34" charset="0"/>
              <a:cs typeface="Calibri Light" panose="020F0302020204030204" pitchFamily="34" charset="0"/>
            </a:endParaRPr>
          </a:p>
          <a:p>
            <a:pPr>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hlinkClick r:id="rId7"/>
              </a:rPr>
              <a:t>https://www.ncbi.nlm.nih.gov/labs/pmc/articles/PMC3429124/</a:t>
            </a:r>
            <a:r>
              <a:rPr lang="en-US" sz="1600" dirty="0">
                <a:latin typeface="Calibri Light" panose="020F0302020204030204" pitchFamily="34" charset="0"/>
                <a:cs typeface="Calibri Light" panose="020F0302020204030204" pitchFamily="34" charset="0"/>
              </a:rPr>
              <a:t>  </a:t>
            </a:r>
          </a:p>
          <a:p>
            <a:pPr>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hlinkClick r:id="rId8"/>
              </a:rPr>
              <a:t>https://www.ncbi.nlm.nih.gov/pmc/articles/PMC4303853/</a:t>
            </a:r>
            <a:r>
              <a:rPr lang="en-US" sz="1600" dirty="0">
                <a:latin typeface="Calibri Light" panose="020F0302020204030204" pitchFamily="34" charset="0"/>
                <a:cs typeface="Calibri Light" panose="020F0302020204030204" pitchFamily="34" charset="0"/>
              </a:rPr>
              <a:t>  </a:t>
            </a:r>
          </a:p>
          <a:p>
            <a:pPr>
              <a:buFont typeface="Courier New" panose="02070309020205020404" pitchFamily="49" charset="0"/>
              <a:buChar char="o"/>
            </a:pPr>
            <a:endParaRPr lang="en-US" sz="1600">
              <a:latin typeface="Calibri Light" panose="020F0302020204030204" pitchFamily="34" charset="0"/>
              <a:cs typeface="Calibri Light" panose="020F0302020204030204" pitchFamily="34" charset="0"/>
            </a:endParaRPr>
          </a:p>
          <a:p>
            <a:pPr>
              <a:buFont typeface="Courier New" panose="02070309020205020404" pitchFamily="49" charset="0"/>
              <a:buChar char="o"/>
            </a:pPr>
            <a:endParaRPr lang="en-US" sz="1600"/>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oogle Shape;295;p13" descr="Logo&#10;&#10;Description automatically generated">
            <a:extLst>
              <a:ext uri="{FF2B5EF4-FFF2-40B4-BE49-F238E27FC236}">
                <a16:creationId xmlns:a16="http://schemas.microsoft.com/office/drawing/2014/main" id="{09C64EA5-CC48-4045-B6A4-22B0EFB85F27}"/>
              </a:ext>
            </a:extLst>
          </p:cNvPr>
          <p:cNvPicPr preferRelativeResize="0"/>
          <p:nvPr/>
        </p:nvPicPr>
        <p:blipFill rotWithShape="1">
          <a:blip r:embed="rId9"/>
          <a:srcRect l="8761" r="3976" b="1"/>
          <a:stretch/>
        </p:blipFill>
        <p:spPr>
          <a:xfrm>
            <a:off x="6460112" y="1350030"/>
            <a:ext cx="4170530" cy="4157916"/>
          </a:xfrm>
          <a:prstGeom prst="rect">
            <a:avLst/>
          </a:prstGeom>
          <a:noFill/>
        </p:spPr>
      </p:pic>
    </p:spTree>
    <p:extLst>
      <p:ext uri="{BB962C8B-B14F-4D97-AF65-F5344CB8AC3E}">
        <p14:creationId xmlns:p14="http://schemas.microsoft.com/office/powerpoint/2010/main" val="375684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1588120" y="2384136"/>
            <a:ext cx="4613300" cy="3163224"/>
          </a:xfrm>
        </p:spPr>
        <p:txBody>
          <a:bodyPr vert="horz" lIns="91440" tIns="45720" rIns="91440" bIns="45720" rtlCol="0" anchor="t">
            <a:normAutofit/>
          </a:bodyPr>
          <a:lstStyle/>
          <a:p>
            <a:r>
              <a:rPr lang="en-US" sz="4800" dirty="0"/>
              <a:t>THANKS FOR</a:t>
            </a:r>
            <a:br>
              <a:rPr lang="en-US" sz="4800" dirty="0"/>
            </a:br>
            <a:r>
              <a:rPr lang="en-US" sz="4800" dirty="0"/>
              <a:t>JOINING US TODAY!</a:t>
            </a:r>
          </a:p>
        </p:txBody>
      </p:sp>
      <p:sp>
        <p:nvSpPr>
          <p:cNvPr id="33" name="Rectangle 3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893" r="4106" b="-1"/>
          <a:stretch/>
        </p:blipFill>
        <p:spPr>
          <a:xfrm>
            <a:off x="6008670" y="1150541"/>
            <a:ext cx="4458058" cy="4458058"/>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7031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4" descr="Picture 4"/>
          <p:cNvPicPr>
            <a:picLocks noChangeAspect="1"/>
          </p:cNvPicPr>
          <p:nvPr/>
        </p:nvPicPr>
        <p:blipFill>
          <a:blip r:embed="rId3">
            <a:alphaModFix amt="40000"/>
          </a:blip>
          <a:srcRect r="11794" b="1"/>
          <a:stretch>
            <a:fillRect/>
          </a:stretch>
        </p:blipFill>
        <p:spPr>
          <a:xfrm>
            <a:off x="3132160" y="2041"/>
            <a:ext cx="9059841" cy="6855960"/>
          </a:xfrm>
          <a:prstGeom prst="rect">
            <a:avLst/>
          </a:prstGeom>
          <a:ln w="12700">
            <a:miter lim="400000"/>
          </a:ln>
        </p:spPr>
      </p:pic>
      <p:sp>
        <p:nvSpPr>
          <p:cNvPr id="159" name="Title 1"/>
          <p:cNvSpPr txBox="1">
            <a:spLocks noGrp="1"/>
          </p:cNvSpPr>
          <p:nvPr>
            <p:ph type="title"/>
          </p:nvPr>
        </p:nvSpPr>
        <p:spPr>
          <a:xfrm>
            <a:off x="6657592" y="1539509"/>
            <a:ext cx="4972511" cy="3367554"/>
          </a:xfrm>
          <a:prstGeom prst="rect">
            <a:avLst/>
          </a:prstGeom>
        </p:spPr>
        <p:txBody>
          <a:bodyPr anchor="b"/>
          <a:lstStyle>
            <a:lvl1pPr>
              <a:defRPr sz="5600">
                <a:latin typeface="Baskerville"/>
                <a:ea typeface="Baskerville"/>
                <a:cs typeface="Baskerville"/>
                <a:sym typeface="Baskerville"/>
              </a:defRPr>
            </a:lvl1pPr>
          </a:lstStyle>
          <a:p>
            <a:r>
              <a:rPr dirty="0">
                <a:latin typeface="+mj-lt"/>
              </a:rPr>
              <a:t>Dr. Christina Rahm CEO &amp; Chief Science Officer</a:t>
            </a:r>
          </a:p>
        </p:txBody>
      </p:sp>
      <p:pic>
        <p:nvPicPr>
          <p:cNvPr id="160" name="Picture 2" descr="Picture 2"/>
          <p:cNvPicPr>
            <a:picLocks noChangeAspect="1"/>
          </p:cNvPicPr>
          <p:nvPr/>
        </p:nvPicPr>
        <p:blipFill>
          <a:blip r:embed="rId4"/>
          <a:srcRect r="2" b="10558"/>
          <a:stretch>
            <a:fillRect/>
          </a:stretch>
        </p:blipFill>
        <p:spPr>
          <a:xfrm>
            <a:off x="0" y="2"/>
            <a:ext cx="6095604"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61" name="Picture 3" descr="Picture 3"/>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5"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20" y="10"/>
            <a:ext cx="12191980" cy="68579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9" name="Title 1"/>
          <p:cNvSpPr txBox="1">
            <a:spLocks noGrp="1"/>
          </p:cNvSpPr>
          <p:nvPr>
            <p:ph type="title"/>
          </p:nvPr>
        </p:nvSpPr>
        <p:spPr>
          <a:xfrm>
            <a:off x="1136397" y="502020"/>
            <a:ext cx="5323715" cy="1642970"/>
          </a:xfrm>
          <a:prstGeom prst="rect">
            <a:avLst/>
          </a:prstGeom>
        </p:spPr>
        <p:txBody>
          <a:bodyPr anchor="b"/>
          <a:lstStyle/>
          <a:p>
            <a:pPr>
              <a:defRPr sz="4000">
                <a:latin typeface="Baskerville"/>
                <a:ea typeface="Baskerville"/>
                <a:cs typeface="Baskerville"/>
                <a:sym typeface="Baskerville"/>
              </a:defRPr>
            </a:pPr>
            <a:r>
              <a:rPr dirty="0">
                <a:latin typeface="+mj-lt"/>
              </a:rPr>
              <a:t>Medical Disclaimer: </a:t>
            </a:r>
            <a:br>
              <a:rPr dirty="0">
                <a:latin typeface="+mj-lt"/>
              </a:rPr>
            </a:br>
            <a:endParaRPr dirty="0">
              <a:latin typeface="+mj-lt"/>
            </a:endParaRPr>
          </a:p>
        </p:txBody>
      </p:sp>
      <p:sp>
        <p:nvSpPr>
          <p:cNvPr id="140" name="Content Placeholder 2"/>
          <p:cNvSpPr txBox="1">
            <a:spLocks noGrp="1"/>
          </p:cNvSpPr>
          <p:nvPr>
            <p:ph idx="1"/>
          </p:nvPr>
        </p:nvSpPr>
        <p:spPr>
          <a:xfrm>
            <a:off x="1144969" y="2208880"/>
            <a:ext cx="5833394" cy="4191488"/>
          </a:xfrm>
          <a:prstGeom prst="rect">
            <a:avLst/>
          </a:prstGeom>
        </p:spPr>
        <p:txBody>
          <a:bodyPr>
            <a:normAutofit/>
          </a:bodyPr>
          <a:lstStyle>
            <a:lvl1pPr marL="0" indent="0">
              <a:buSzTx/>
              <a:buNone/>
              <a:defRPr sz="20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The information provided is for educational purposes and is not intended as medical advice, or a substitute for the medical advice of a physician or other qualified health care professional. </a:t>
            </a:r>
            <a:r>
              <a:rPr lang="en-US" dirty="0">
                <a:latin typeface="Calibri" panose="020F0502020204030204" pitchFamily="34" charset="0"/>
                <a:cs typeface="Calibri" panose="020F0502020204030204" pitchFamily="34" charset="0"/>
              </a:rPr>
              <a:t>This is for  science and educational purposes only and cannot be used in any aspect for sales or marketing. </a:t>
            </a:r>
            <a:r>
              <a:rPr dirty="0">
                <a:latin typeface="Calibri" panose="020F0502020204030204" pitchFamily="34" charset="0"/>
                <a:cs typeface="Calibri" panose="020F0502020204030204" pitchFamily="34" charset="0"/>
              </a:rPr>
              <a:t> You should not use this information for diagnosing a health or fitness problem or disease.  You should always consult with a doctor or other health care professional for medical advice or information about diagnosis and treatment. </a:t>
            </a:r>
            <a:r>
              <a:rPr lang="en-US" b="1" dirty="0">
                <a:latin typeface="Calibri" panose="020F0502020204030204" pitchFamily="34" charset="0"/>
                <a:cs typeface="Calibri" panose="020F0502020204030204" pitchFamily="34" charset="0"/>
              </a:rPr>
              <a:t>This is Confidential. Do not distribute</a:t>
            </a:r>
            <a:r>
              <a:rPr lang="en-US" dirty="0">
                <a:latin typeface="Calibri" panose="020F0502020204030204" pitchFamily="34" charset="0"/>
                <a:cs typeface="Calibri" panose="020F0502020204030204" pitchFamily="34" charset="0"/>
              </a:rPr>
              <a:t>—for scientific educational purposes only.  </a:t>
            </a:r>
            <a:endParaRPr dirty="0">
              <a:latin typeface="Calibri" panose="020F0502020204030204" pitchFamily="34" charset="0"/>
              <a:cs typeface="Calibri" panose="020F0502020204030204" pitchFamily="34" charset="0"/>
            </a:endParaRPr>
          </a:p>
        </p:txBody>
      </p:sp>
      <p:sp>
        <p:nvSpPr>
          <p:cNvPr id="141" name="Rectangle 20"/>
          <p:cNvSpPr/>
          <p:nvPr/>
        </p:nvSpPr>
        <p:spPr>
          <a:xfrm rot="10800000" flipH="1">
            <a:off x="8123332" y="-5"/>
            <a:ext cx="4092522" cy="6858001"/>
          </a:xfrm>
          <a:prstGeom prst="rect">
            <a:avLst/>
          </a:prstGeom>
          <a:gradFill>
            <a:gsLst>
              <a:gs pos="8000">
                <a:srgbClr val="000000">
                  <a:alpha val="94000"/>
                </a:srgbClr>
              </a:gs>
              <a:gs pos="100000">
                <a:schemeClr val="accent1"/>
              </a:gs>
            </a:gsLst>
            <a:lin ang="2400000"/>
          </a:gradFill>
          <a:ln w="12700">
            <a:miter lim="400000"/>
          </a:ln>
        </p:spPr>
        <p:txBody>
          <a:bodyPr lIns="45719" rIns="45719" anchor="ctr"/>
          <a:lstStyle/>
          <a:p>
            <a:pPr algn="ctr">
              <a:defRPr>
                <a:solidFill>
                  <a:srgbClr val="FFFFFF"/>
                </a:solidFill>
              </a:defRPr>
            </a:pPr>
            <a:endParaRPr/>
          </a:p>
        </p:txBody>
      </p:sp>
      <p:sp>
        <p:nvSpPr>
          <p:cNvPr id="142" name="Rectangle 22"/>
          <p:cNvSpPr/>
          <p:nvPr/>
        </p:nvSpPr>
        <p:spPr>
          <a:xfrm rot="10800000" flipH="1">
            <a:off x="8123332" y="-2"/>
            <a:ext cx="4092522" cy="6400370"/>
          </a:xfrm>
          <a:prstGeom prst="rect">
            <a:avLst/>
          </a:prstGeom>
          <a:gradFill>
            <a:gsLst>
              <a:gs pos="31000">
                <a:srgbClr val="203864">
                  <a:alpha val="0"/>
                </a:srgbClr>
              </a:gs>
              <a:gs pos="100000">
                <a:srgbClr val="203864">
                  <a:alpha val="26000"/>
                </a:srgbClr>
              </a:gs>
            </a:gsLst>
            <a:lin ang="18000000"/>
          </a:gradFill>
          <a:ln w="12700">
            <a:miter lim="400000"/>
          </a:ln>
        </p:spPr>
        <p:txBody>
          <a:bodyPr lIns="45719" rIns="45719" anchor="ctr"/>
          <a:lstStyle/>
          <a:p>
            <a:pPr algn="ctr">
              <a:defRPr>
                <a:solidFill>
                  <a:srgbClr val="FFFFFF"/>
                </a:solidFill>
              </a:defRPr>
            </a:pPr>
            <a:endParaRPr/>
          </a:p>
        </p:txBody>
      </p:sp>
      <p:sp>
        <p:nvSpPr>
          <p:cNvPr id="143" name="Rectangle 24"/>
          <p:cNvSpPr/>
          <p:nvPr/>
        </p:nvSpPr>
        <p:spPr>
          <a:xfrm rot="10800000" flipH="1">
            <a:off x="8123332" y="-22"/>
            <a:ext cx="4068668" cy="6400390"/>
          </a:xfrm>
          <a:prstGeom prst="rect">
            <a:avLst/>
          </a:prstGeom>
          <a:gradFill>
            <a:gsLst>
              <a:gs pos="0">
                <a:schemeClr val="accent1">
                  <a:alpha val="0"/>
                </a:schemeClr>
              </a:gs>
              <a:gs pos="72000">
                <a:srgbClr val="000000">
                  <a:alpha val="21000"/>
                </a:srgbClr>
              </a:gs>
            </a:gsLst>
            <a:lin ang="3000000"/>
          </a:gradFill>
          <a:ln w="12700">
            <a:miter lim="400000"/>
          </a:ln>
        </p:spPr>
        <p:txBody>
          <a:bodyPr lIns="45719" rIns="45719" anchor="ctr"/>
          <a:lstStyle/>
          <a:p>
            <a:pPr algn="ctr">
              <a:defRPr>
                <a:solidFill>
                  <a:srgbClr val="FFFFFF"/>
                </a:solidFill>
              </a:defRPr>
            </a:pPr>
            <a:endParaRPr/>
          </a:p>
        </p:txBody>
      </p:sp>
      <p:sp>
        <p:nvSpPr>
          <p:cNvPr id="144" name="Rectangle 26"/>
          <p:cNvSpPr/>
          <p:nvPr/>
        </p:nvSpPr>
        <p:spPr>
          <a:xfrm rot="10800000" flipH="1">
            <a:off x="8123332" y="-11"/>
            <a:ext cx="3611468"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9" rIns="45719" anchor="ctr"/>
          <a:lstStyle/>
          <a:p>
            <a:pPr algn="ctr">
              <a:defRPr>
                <a:solidFill>
                  <a:srgbClr val="FFFFFF"/>
                </a:solidFill>
              </a:defRPr>
            </a:pPr>
            <a:endParaRPr/>
          </a:p>
        </p:txBody>
      </p:sp>
      <p:pic>
        <p:nvPicPr>
          <p:cNvPr id="145" name="Picture 7" descr="Picture 7"/>
          <p:cNvPicPr>
            <a:picLocks noChangeAspect="1"/>
          </p:cNvPicPr>
          <p:nvPr/>
        </p:nvPicPr>
        <p:blipFill>
          <a:blip r:embed="rId3"/>
          <a:stretch>
            <a:fillRect/>
          </a:stretch>
        </p:blipFill>
        <p:spPr>
          <a:xfrm>
            <a:off x="7936397" y="1221879"/>
            <a:ext cx="4170531" cy="4191489"/>
          </a:xfrm>
          <a:prstGeom prst="rect">
            <a:avLst/>
          </a:prstGeom>
          <a:ln w="12700">
            <a:miter lim="4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246839" y="505649"/>
            <a:ext cx="6718963" cy="4378867"/>
          </a:xfrm>
        </p:spPr>
        <p:txBody>
          <a:bodyPr anchor="b">
            <a:normAutofit/>
          </a:bodyPr>
          <a:lstStyle/>
          <a:p>
            <a:pPr algn="ctr"/>
            <a:r>
              <a:rPr lang="en-US" sz="4800" dirty="0"/>
              <a:t>ISNS Case Study</a:t>
            </a:r>
            <a:br>
              <a:rPr lang="en-US" sz="4800" dirty="0"/>
            </a:br>
            <a:r>
              <a:rPr lang="en-US" sz="4800" dirty="0"/>
              <a:t>Presented by: </a:t>
            </a:r>
            <a:br>
              <a:rPr lang="en-US" sz="4800" dirty="0"/>
            </a:br>
            <a:br>
              <a:rPr lang="en-US" sz="4800" dirty="0"/>
            </a:br>
            <a:r>
              <a:rPr lang="en-US" sz="4800" b="1" dirty="0"/>
              <a:t>Dr. Norbert Ketskés</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5596502" y="2405894"/>
            <a:ext cx="5754896" cy="3014765"/>
          </a:xfrm>
        </p:spPr>
        <p:txBody>
          <a:bodyPr anchor="t">
            <a:normAutofit/>
          </a:bodyPr>
          <a:lstStyle/>
          <a:p>
            <a:pPr marL="0" indent="0">
              <a:buNone/>
            </a:pPr>
            <a:r>
              <a:rPr lang="en-GB" sz="2000" dirty="0"/>
              <a:t> </a:t>
            </a:r>
          </a:p>
          <a:p>
            <a:endParaRPr lang="en-GB" sz="2000" dirty="0"/>
          </a:p>
        </p:txBody>
      </p:sp>
      <p:pic>
        <p:nvPicPr>
          <p:cNvPr id="15" name="Picture 14" descr="Logo&#10;&#10;Description automatically generated">
            <a:extLst>
              <a:ext uri="{FF2B5EF4-FFF2-40B4-BE49-F238E27FC236}">
                <a16:creationId xmlns:a16="http://schemas.microsoft.com/office/drawing/2014/main" id="{605EB215-52FE-9A42-B9D5-B892E1B971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886" y="1549973"/>
            <a:ext cx="4259792" cy="3705966"/>
          </a:xfrm>
          <a:prstGeom prst="rect">
            <a:avLst/>
          </a:prstGeom>
        </p:spPr>
      </p:pic>
      <p:sp>
        <p:nvSpPr>
          <p:cNvPr id="5" name="Rectangle 4">
            <a:extLst>
              <a:ext uri="{FF2B5EF4-FFF2-40B4-BE49-F238E27FC236}">
                <a16:creationId xmlns:a16="http://schemas.microsoft.com/office/drawing/2014/main" id="{B1130800-707B-BD44-BB55-E6869EA63031}"/>
              </a:ext>
            </a:extLst>
          </p:cNvPr>
          <p:cNvSpPr/>
          <p:nvPr/>
        </p:nvSpPr>
        <p:spPr>
          <a:xfrm>
            <a:off x="0" y="0"/>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0688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tibnite crystals">
            <a:extLst>
              <a:ext uri="{FF2B5EF4-FFF2-40B4-BE49-F238E27FC236}">
                <a16:creationId xmlns:a16="http://schemas.microsoft.com/office/drawing/2014/main" id="{B5493EA3-F190-D29E-EA2B-1802D302F5C3}"/>
              </a:ext>
            </a:extLst>
          </p:cNvPr>
          <p:cNvPicPr>
            <a:picLocks noChangeAspect="1"/>
          </p:cNvPicPr>
          <p:nvPr/>
        </p:nvPicPr>
        <p:blipFill rotWithShape="1">
          <a:blip r:embed="rId2"/>
          <a:srcRect t="21906" r="9091" b="1197"/>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108D8D-A7ED-D043-A2E8-8C52C0F2E807}"/>
              </a:ext>
            </a:extLst>
          </p:cNvPr>
          <p:cNvSpPr>
            <a:spLocks noGrp="1"/>
          </p:cNvSpPr>
          <p:nvPr>
            <p:ph type="title"/>
          </p:nvPr>
        </p:nvSpPr>
        <p:spPr>
          <a:xfrm>
            <a:off x="594804" y="640263"/>
            <a:ext cx="6619811" cy="1344975"/>
          </a:xfrm>
        </p:spPr>
        <p:txBody>
          <a:bodyPr vert="horz" lIns="91440" tIns="45720" rIns="91440" bIns="45720" rtlCol="0">
            <a:normAutofit/>
          </a:bodyPr>
          <a:lstStyle/>
          <a:p>
            <a:r>
              <a:rPr lang="en-US" sz="4000">
                <a:latin typeface="Calibri Light" panose="020F0302020204030204" pitchFamily="34" charset="0"/>
                <a:cs typeface="Calibri Light" panose="020F0302020204030204" pitchFamily="34" charset="0"/>
              </a:rPr>
              <a:t>DETOXIFICATION OF</a:t>
            </a:r>
            <a:br>
              <a:rPr lang="en-US" sz="4000">
                <a:latin typeface="Calibri Light" panose="020F0302020204030204" pitchFamily="34" charset="0"/>
                <a:cs typeface="Calibri Light" panose="020F0302020204030204" pitchFamily="34" charset="0"/>
              </a:rPr>
            </a:br>
            <a:r>
              <a:rPr lang="en-US" sz="4000">
                <a:latin typeface="Calibri Light" panose="020F0302020204030204" pitchFamily="34" charset="0"/>
                <a:cs typeface="Calibri Light" panose="020F0302020204030204" pitchFamily="34" charset="0"/>
              </a:rPr>
              <a:t> HEAVY METALS </a:t>
            </a:r>
            <a:endParaRPr lang="en-US" sz="4000" dirty="0">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7ABEA6FB-00B0-BB49-AFA6-9C445E04B226}"/>
              </a:ext>
            </a:extLst>
          </p:cNvPr>
          <p:cNvSpPr>
            <a:spLocks noGrp="1"/>
          </p:cNvSpPr>
          <p:nvPr>
            <p:ph idx="1"/>
          </p:nvPr>
        </p:nvSpPr>
        <p:spPr>
          <a:xfrm>
            <a:off x="594109" y="2121763"/>
            <a:ext cx="6620505" cy="3773010"/>
          </a:xfrm>
        </p:spPr>
        <p:txBody>
          <a:bodyPr>
            <a:normAutofit/>
          </a:bodyPr>
          <a:lstStyle/>
          <a:p>
            <a:pPr marL="0" indent="0">
              <a:buNone/>
            </a:pPr>
            <a:r>
              <a:rPr lang="en-US" sz="1800" dirty="0">
                <a:latin typeface="Calibri Light" panose="020F0302020204030204" pitchFamily="34" charset="0"/>
                <a:cs typeface="Calibri Light" panose="020F0302020204030204" pitchFamily="34" charset="0"/>
              </a:rPr>
              <a:t>A heavy metal detox aims to remove excess heavy metals from the body.</a:t>
            </a:r>
          </a:p>
          <a:p>
            <a:pPr marL="0" indent="0">
              <a:buNone/>
            </a:pPr>
            <a:r>
              <a:rPr lang="en-US" sz="1800" dirty="0">
                <a:latin typeface="Calibri Light" panose="020F0302020204030204" pitchFamily="34" charset="0"/>
                <a:cs typeface="Calibri Light" panose="020F0302020204030204" pitchFamily="34" charset="0"/>
              </a:rPr>
              <a:t>A substance that binds to heavy metals is known as a chelator, and the process that transports them out of the body is called chelation. </a:t>
            </a:r>
          </a:p>
          <a:p>
            <a:pPr marL="0" indent="0">
              <a:buNone/>
            </a:pPr>
            <a:r>
              <a:rPr lang="en-US" sz="1800" dirty="0">
                <a:latin typeface="Calibri Light" panose="020F0302020204030204" pitchFamily="34" charset="0"/>
                <a:cs typeface="Calibri Light" panose="020F0302020204030204" pitchFamily="34" charset="0"/>
              </a:rPr>
              <a:t>Some examples of heavy metals that cause negative health effects: </a:t>
            </a:r>
          </a:p>
          <a:p>
            <a:pPr>
              <a:spcBef>
                <a:spcPts val="400"/>
              </a:spcBef>
            </a:pPr>
            <a:r>
              <a:rPr lang="en-US" sz="1800" dirty="0">
                <a:latin typeface="Calibri Light" panose="020F0302020204030204" pitchFamily="34" charset="0"/>
                <a:cs typeface="Calibri Light" panose="020F0302020204030204" pitchFamily="34" charset="0"/>
              </a:rPr>
              <a:t>Lead</a:t>
            </a:r>
          </a:p>
          <a:p>
            <a:pPr>
              <a:spcBef>
                <a:spcPts val="400"/>
              </a:spcBef>
            </a:pPr>
            <a:r>
              <a:rPr lang="en-US" sz="1800" dirty="0">
                <a:latin typeface="Calibri Light" panose="020F0302020204030204" pitchFamily="34" charset="0"/>
                <a:cs typeface="Calibri Light" panose="020F0302020204030204" pitchFamily="34" charset="0"/>
              </a:rPr>
              <a:t>Mercury </a:t>
            </a:r>
          </a:p>
          <a:p>
            <a:pPr>
              <a:spcBef>
                <a:spcPts val="400"/>
              </a:spcBef>
            </a:pPr>
            <a:r>
              <a:rPr lang="en-US" sz="1800" dirty="0">
                <a:latin typeface="Calibri Light" panose="020F0302020204030204" pitchFamily="34" charset="0"/>
                <a:cs typeface="Calibri Light" panose="020F0302020204030204" pitchFamily="34" charset="0"/>
              </a:rPr>
              <a:t>Aluminum </a:t>
            </a:r>
          </a:p>
          <a:p>
            <a:pPr>
              <a:spcBef>
                <a:spcPts val="400"/>
              </a:spcBef>
            </a:pPr>
            <a:r>
              <a:rPr lang="en-US" sz="1800" dirty="0">
                <a:latin typeface="Calibri Light" panose="020F0302020204030204" pitchFamily="34" charset="0"/>
                <a:cs typeface="Calibri Light" panose="020F0302020204030204" pitchFamily="34" charset="0"/>
              </a:rPr>
              <a:t>Arsenic</a:t>
            </a:r>
          </a:p>
          <a:p>
            <a:pPr>
              <a:spcBef>
                <a:spcPts val="400"/>
              </a:spcBef>
            </a:pPr>
            <a:r>
              <a:rPr lang="en-US" sz="1800" dirty="0">
                <a:latin typeface="Calibri Light" panose="020F0302020204030204" pitchFamily="34" charset="0"/>
                <a:cs typeface="Calibri Light" panose="020F0302020204030204" pitchFamily="34" charset="0"/>
              </a:rPr>
              <a:t>Nickel</a:t>
            </a:r>
          </a:p>
          <a:p>
            <a:pPr>
              <a:spcBef>
                <a:spcPts val="400"/>
              </a:spcBef>
            </a:pPr>
            <a:r>
              <a:rPr lang="en-US" sz="1800" dirty="0">
                <a:latin typeface="Calibri Light" panose="020F0302020204030204" pitchFamily="34" charset="0"/>
                <a:cs typeface="Calibri Light" panose="020F0302020204030204" pitchFamily="34" charset="0"/>
              </a:rPr>
              <a:t>Cadmium</a:t>
            </a:r>
          </a:p>
          <a:p>
            <a:pPr>
              <a:spcBef>
                <a:spcPts val="400"/>
              </a:spcBef>
            </a:pPr>
            <a:r>
              <a:rPr lang="en-US" sz="1800" dirty="0">
                <a:latin typeface="Calibri Light" panose="020F0302020204030204" pitchFamily="34" charset="0"/>
                <a:cs typeface="Calibri Light" panose="020F0302020204030204" pitchFamily="34" charset="0"/>
              </a:rPr>
              <a:t>Chromium </a:t>
            </a:r>
            <a:endParaRPr lang="en-US" sz="17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4759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1D16F-E29F-F245-A8EC-3409A9FD69A3}"/>
              </a:ext>
            </a:extLst>
          </p:cNvPr>
          <p:cNvSpPr>
            <a:spLocks noGrp="1"/>
          </p:cNvSpPr>
          <p:nvPr>
            <p:ph type="title"/>
          </p:nvPr>
        </p:nvSpPr>
        <p:spPr>
          <a:xfrm>
            <a:off x="420687" y="440960"/>
            <a:ext cx="4959603" cy="1642969"/>
          </a:xfrm>
        </p:spPr>
        <p:txBody>
          <a:bodyPr anchor="b">
            <a:normAutofit/>
          </a:bodyPr>
          <a:lstStyle/>
          <a:p>
            <a:r>
              <a:rPr lang="en-US" sz="4000" dirty="0"/>
              <a:t>HEAVY METAL EFFECTS</a:t>
            </a:r>
            <a:br>
              <a:rPr lang="en-US" sz="4000" dirty="0"/>
            </a:br>
            <a:r>
              <a:rPr lang="en-US" sz="4000" dirty="0"/>
              <a:t> ON HUMAN HEALTH</a:t>
            </a:r>
          </a:p>
        </p:txBody>
      </p:sp>
      <p:sp>
        <p:nvSpPr>
          <p:cNvPr id="3" name="Content Placeholder 2">
            <a:extLst>
              <a:ext uri="{FF2B5EF4-FFF2-40B4-BE49-F238E27FC236}">
                <a16:creationId xmlns:a16="http://schemas.microsoft.com/office/drawing/2014/main" id="{8E7A8345-0A05-6147-A849-5CD61A66DFF3}"/>
              </a:ext>
            </a:extLst>
          </p:cNvPr>
          <p:cNvSpPr>
            <a:spLocks noGrp="1"/>
          </p:cNvSpPr>
          <p:nvPr>
            <p:ph idx="1"/>
          </p:nvPr>
        </p:nvSpPr>
        <p:spPr>
          <a:xfrm>
            <a:off x="420687" y="2298327"/>
            <a:ext cx="4959603" cy="3522569"/>
          </a:xfrm>
        </p:spPr>
        <p:txBody>
          <a:bodyPr anchor="t">
            <a:normAutofit/>
          </a:bodyPr>
          <a:lstStyle/>
          <a:p>
            <a:pPr marL="0" indent="0">
              <a:buNone/>
            </a:pPr>
            <a:r>
              <a:rPr lang="en-US" sz="1600" dirty="0">
                <a:latin typeface="Calibri Light" panose="020F0302020204030204" pitchFamily="34" charset="0"/>
                <a:cs typeface="Calibri Light" panose="020F0302020204030204" pitchFamily="34" charset="0"/>
              </a:rPr>
              <a:t>Several acute and chronic toxic effects different body organs. Heavy metal toxicity symptoms may include gastrointestinal issues, fatigue, brain fog, anxiety, , mood changes or depression, or joint pain. Toxicity may cause an overall systematic damage that may lead to:</a:t>
            </a:r>
          </a:p>
          <a:p>
            <a:pPr marL="0" indent="0">
              <a:buNone/>
            </a:pPr>
            <a:endParaRPr lang="en-US" sz="1600" dirty="0">
              <a:latin typeface="Calibri Light" panose="020F0302020204030204" pitchFamily="34" charset="0"/>
              <a:cs typeface="Calibri Light" panose="020F0302020204030204" pitchFamily="34" charset="0"/>
            </a:endParaRPr>
          </a:p>
          <a:p>
            <a:pPr>
              <a:spcBef>
                <a:spcPts val="400"/>
              </a:spcBef>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rPr>
              <a:t>Gastrointestinal &amp; Kidney dysfunction</a:t>
            </a:r>
          </a:p>
          <a:p>
            <a:pPr>
              <a:spcBef>
                <a:spcPts val="400"/>
              </a:spcBef>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rPr>
              <a:t>Nervous System Disorders </a:t>
            </a:r>
          </a:p>
          <a:p>
            <a:pPr>
              <a:spcBef>
                <a:spcPts val="400"/>
              </a:spcBef>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rPr>
              <a:t>Skin Lesions</a:t>
            </a:r>
          </a:p>
          <a:p>
            <a:pPr>
              <a:spcBef>
                <a:spcPts val="400"/>
              </a:spcBef>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rPr>
              <a:t>Vascular Damage </a:t>
            </a:r>
          </a:p>
          <a:p>
            <a:pPr>
              <a:spcBef>
                <a:spcPts val="400"/>
              </a:spcBef>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rPr>
              <a:t>Immune System Dysfunction </a:t>
            </a:r>
          </a:p>
          <a:p>
            <a:pPr>
              <a:spcBef>
                <a:spcPts val="400"/>
              </a:spcBef>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rPr>
              <a:t>Birth Defects </a:t>
            </a:r>
          </a:p>
          <a:p>
            <a:pPr>
              <a:spcBef>
                <a:spcPts val="400"/>
              </a:spcBef>
              <a:buFont typeface="Courier New" panose="02070309020205020404" pitchFamily="49" charset="0"/>
              <a:buChar char="o"/>
            </a:pPr>
            <a:r>
              <a:rPr lang="en-US" sz="1600" dirty="0">
                <a:latin typeface="Calibri Light" panose="020F0302020204030204" pitchFamily="34" charset="0"/>
                <a:cs typeface="Calibri Light" panose="020F0302020204030204" pitchFamily="34" charset="0"/>
              </a:rPr>
              <a:t>Cancer </a:t>
            </a:r>
          </a:p>
        </p:txBody>
      </p:sp>
      <p:pic>
        <p:nvPicPr>
          <p:cNvPr id="1028" name="Picture 4">
            <a:extLst>
              <a:ext uri="{FF2B5EF4-FFF2-40B4-BE49-F238E27FC236}">
                <a16:creationId xmlns:a16="http://schemas.microsoft.com/office/drawing/2014/main" id="{E146EDF9-EB9C-0C43-88E7-CF2615D305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5925" y="330018"/>
            <a:ext cx="6655959" cy="5740764"/>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EBD3E1-737D-8145-BD63-7C29162CFC50}"/>
              </a:ext>
            </a:extLst>
          </p:cNvPr>
          <p:cNvSpPr/>
          <p:nvPr/>
        </p:nvSpPr>
        <p:spPr>
          <a:xfrm>
            <a:off x="2496511" y="6470935"/>
            <a:ext cx="7195930" cy="338554"/>
          </a:xfrm>
          <a:prstGeom prst="rect">
            <a:avLst/>
          </a:prstGeom>
        </p:spPr>
        <p:txBody>
          <a:bodyPr wrap="square">
            <a:spAutoFit/>
          </a:bodyPr>
          <a:lstStyle/>
          <a:p>
            <a:pPr lvl="0" algn="ctr"/>
            <a:r>
              <a:rPr lang="en-US" sz="1600" b="1" dirty="0">
                <a:solidFill>
                  <a:srgbClr val="E2D5A7"/>
                </a:solidFill>
                <a:ea typeface="Calibri"/>
                <a:cs typeface="Calibri"/>
                <a:sym typeface="Calibri"/>
              </a:rPr>
              <a:t>International Science and Nutrition Society – CURARE CAUSAM – ISNS 2021  </a:t>
            </a:r>
            <a:endParaRPr lang="en-US" sz="2400" dirty="0"/>
          </a:p>
        </p:txBody>
      </p:sp>
      <p:pic>
        <p:nvPicPr>
          <p:cNvPr id="13" name="Picture 12" descr="Logo&#10;&#10;Description automatically generated">
            <a:extLst>
              <a:ext uri="{FF2B5EF4-FFF2-40B4-BE49-F238E27FC236}">
                <a16:creationId xmlns:a16="http://schemas.microsoft.com/office/drawing/2014/main" id="{2548A447-AB8E-CA41-A9C7-F2DBD2FAC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783073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53B78D6-AB66-8448-AA45-D16ACE2D4E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kern="1200">
                <a:solidFill>
                  <a:srgbClr val="FFFFFF"/>
                </a:solidFill>
                <a:latin typeface="+mj-lt"/>
                <a:ea typeface="+mj-ea"/>
                <a:cs typeface="+mj-cs"/>
              </a:rPr>
              <a:t>GUT MICROBIOME &amp; HEAVY METAL ABSORPTION</a:t>
            </a:r>
          </a:p>
        </p:txBody>
      </p:sp>
      <p:pic>
        <p:nvPicPr>
          <p:cNvPr id="4" name="Content Placeholder 3" descr="Diagram&#10;&#10;Description automatically generated with low confidence">
            <a:extLst>
              <a:ext uri="{FF2B5EF4-FFF2-40B4-BE49-F238E27FC236}">
                <a16:creationId xmlns:a16="http://schemas.microsoft.com/office/drawing/2014/main" id="{81089061-57F5-5249-8C97-401426C26C68}"/>
              </a:ext>
            </a:extLst>
          </p:cNvPr>
          <p:cNvPicPr>
            <a:picLocks noChangeAspect="1"/>
          </p:cNvPicPr>
          <p:nvPr/>
        </p:nvPicPr>
        <p:blipFill>
          <a:blip r:embed="rId2"/>
          <a:stretch>
            <a:fillRect/>
          </a:stretch>
        </p:blipFill>
        <p:spPr>
          <a:xfrm>
            <a:off x="5610658" y="123695"/>
            <a:ext cx="4875007" cy="6610179"/>
          </a:xfrm>
          <a:prstGeom prst="rect">
            <a:avLst/>
          </a:prstGeom>
        </p:spPr>
      </p:pic>
    </p:spTree>
    <p:extLst>
      <p:ext uri="{BB962C8B-B14F-4D97-AF65-F5344CB8AC3E}">
        <p14:creationId xmlns:p14="http://schemas.microsoft.com/office/powerpoint/2010/main" val="816146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1761</TotalTime>
  <Words>1986</Words>
  <Application>Microsoft Macintosh PowerPoint</Application>
  <PresentationFormat>Widescreen</PresentationFormat>
  <Paragraphs>139</Paragraphs>
  <Slides>24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Courier New</vt:lpstr>
      <vt:lpstr>Office Theme</vt:lpstr>
      <vt:lpstr>Science with Dr. Christina Rahm   We will get started shortly.</vt:lpstr>
      <vt:lpstr>Dr. Dori Naerbo, Ph.D. </vt:lpstr>
      <vt:lpstr>Dr. Christina Rahm CEO &amp; Chief Science Officer</vt:lpstr>
      <vt:lpstr>PowerPoint Presentation</vt:lpstr>
      <vt:lpstr>Medical Disclaimer:  </vt:lpstr>
      <vt:lpstr>ISNS Case Study Presented by:   Dr. Norbert Ketskés</vt:lpstr>
      <vt:lpstr>DETOXIFICATION OF  HEAVY METALS </vt:lpstr>
      <vt:lpstr>HEAVY METAL EFFECTS  ON HUMAN HEALTH</vt:lpstr>
      <vt:lpstr>GUT MICROBIOME &amp; HEAVY METAL ABSORPTION</vt:lpstr>
      <vt:lpstr>PROPRIETARY BLENDS LEGEND</vt:lpstr>
      <vt:lpstr>CASE STUDY: PROPRIETARY BLENDS</vt:lpstr>
      <vt:lpstr>PowerPoint Presentation</vt:lpstr>
      <vt:lpstr>PowerPoint Presentation</vt:lpstr>
      <vt:lpstr>PowerPoint Presentation</vt:lpstr>
      <vt:lpstr>PowerPoint Presentation</vt:lpstr>
      <vt:lpstr>PowerPoint Presentation</vt:lpstr>
      <vt:lpstr>THERAPY </vt:lpstr>
      <vt:lpstr>RESULTS </vt:lpstr>
      <vt:lpstr>Gut microbiota: A target for heavy metal toxicity and a probiotic protective strategy Hui Duan, Leilei Yu, Fengwei Tian, Qixiao Zhai, Liuping Fan, and Wei Chen</vt:lpstr>
      <vt:lpstr>Vitamin C modulates lead excretion in rats Hoseob Lihm, Hyun Kim, Heekyung Chang, Myunghee Yoon, Kayoung Lee, and Jongsoon Choi</vt:lpstr>
      <vt:lpstr>Functionalized Nanoporous Silica for the Removal of Heavy Metals from Biological Systems: Adsorption and Application Wassana Yantasee, Ryan D. Rutledge, Wilaiwan Chouyyok, Vichaya Sukwarotwat, Galya Orr, Cynthia L. Warner, Marvin G. Warner, Glen E. Fryxell, Robert J. Wiacek, Charles Timchalk, and R. Shane Addleman</vt:lpstr>
      <vt:lpstr>Dietary Strategies for the Treatment of Cadmium and Lead Toxicity  Qixiao Zhai, Arjan Narbad, and Wei Chen</vt:lpstr>
      <vt:lpstr>REFERENCES</vt:lpstr>
      <vt:lpstr>THANKS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Microsoft Office User</dc:creator>
  <cp:lastModifiedBy>Microsoft Office User</cp:lastModifiedBy>
  <cp:revision>5</cp:revision>
  <dcterms:created xsi:type="dcterms:W3CDTF">2022-04-25T14:28:23Z</dcterms:created>
  <dcterms:modified xsi:type="dcterms:W3CDTF">2022-09-08T16:24:24Z</dcterms:modified>
</cp:coreProperties>
</file>